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339" r:id="rId2"/>
    <p:sldId id="388" r:id="rId3"/>
    <p:sldId id="389" r:id="rId4"/>
    <p:sldId id="390" r:id="rId5"/>
    <p:sldId id="392" r:id="rId6"/>
    <p:sldId id="3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F1D"/>
    <a:srgbClr val="139E1C"/>
    <a:srgbClr val="00C500"/>
    <a:srgbClr val="888888"/>
    <a:srgbClr val="00FA00"/>
    <a:srgbClr val="0F584E"/>
    <a:srgbClr val="00DA6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2" autoAdjust="0"/>
    <p:restoredTop sz="50000" autoAdjust="0"/>
  </p:normalViewPr>
  <p:slideViewPr>
    <p:cSldViewPr>
      <p:cViewPr>
        <p:scale>
          <a:sx n="127" d="100"/>
          <a:sy n="127" d="100"/>
        </p:scale>
        <p:origin x="1480" y="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notesViewPr>
    <p:cSldViewPr>
      <p:cViewPr varScale="1">
        <p:scale>
          <a:sx n="105" d="100"/>
          <a:sy n="105" d="100"/>
        </p:scale>
        <p:origin x="-32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E62D9-527F-44A5-9918-C3D263EF9E33}" type="datetimeFigureOut">
              <a:rPr lang="en-GB" smtClean="0"/>
              <a:t>18/04/2017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208AA-DA00-48BF-88FD-17654981B5B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45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75143-6706-4D44-8266-D4B75492EFF5}" type="datetimeFigureOut">
              <a:rPr lang="en-GB" smtClean="0"/>
              <a:t>18/04/2017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C4AA8-261E-4F45-A34E-0DC7B382B2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84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C4AA8-261E-4F45-A34E-0DC7B382B22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9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Bitstream Charte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81328"/>
            <a:ext cx="651621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4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218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62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652962" y="3837447"/>
            <a:ext cx="4033837" cy="1216471"/>
          </a:xfrm>
        </p:spPr>
        <p:txBody>
          <a:bodyPr/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edit</a:t>
            </a:r>
            <a:r>
              <a:rPr lang="sv-SE" dirty="0" smtClean="0"/>
              <a:t> Master text </a:t>
            </a:r>
            <a:r>
              <a:rPr lang="sv-SE" dirty="0" err="1" smtClean="0"/>
              <a:t>styles</a:t>
            </a:r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 hasCustomPrompt="1"/>
          </p:nvPr>
        </p:nvSpPr>
        <p:spPr>
          <a:xfrm>
            <a:off x="3935094" y="1623118"/>
            <a:ext cx="4751705" cy="220278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99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Arial" panose="020B0604020202020204" pitchFamily="34" charset="0"/>
              <a:buChar char="•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 marL="2057400" indent="-228600"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496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489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30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587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62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51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95936" y="6370511"/>
            <a:ext cx="41764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98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291B-2662-4959-A24A-7B1D0FCFF55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78536"/>
            <a:ext cx="65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7B308B-4AF5-4690-9898-A525D643083D}" type="slidenum">
              <a:rPr lang="en-GB" smtClean="0">
                <a:solidFill>
                  <a:schemeClr val="bg1"/>
                </a:solidFill>
                <a:latin typeface="Charis SIL" pitchFamily="2" charset="0"/>
                <a:ea typeface="Charis SIL" pitchFamily="2" charset="0"/>
                <a:cs typeface="Charis SIL" pitchFamily="2" charset="0"/>
              </a:rPr>
              <a:t>‹#›</a:t>
            </a:fld>
            <a:endParaRPr lang="en-GB" dirty="0">
              <a:solidFill>
                <a:schemeClr val="bg1"/>
              </a:solidFill>
              <a:latin typeface="Charis SIL" pitchFamily="2" charset="0"/>
              <a:ea typeface="Charis SIL" pitchFamily="2" charset="0"/>
              <a:cs typeface="Charis SIL" pitchFamily="2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83568" y="647263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Charis SIL" pitchFamily="2" charset="0"/>
                <a:cs typeface="Charis SIL" pitchFamily="2" charset="0"/>
              </a:rPr>
              <a:t>Sics</a:t>
            </a:r>
            <a:r>
              <a:rPr lang="en-US" sz="1100" baseline="30000" dirty="0" smtClean="0">
                <a:solidFill>
                  <a:schemeClr val="bg1"/>
                </a:solidFill>
                <a:latin typeface="+mj-lt"/>
                <a:ea typeface="Charis SIL" pitchFamily="2" charset="0"/>
                <a:cs typeface="Charis SIL" pitchFamily="2" charset="0"/>
              </a:rPr>
              <a:t>th</a:t>
            </a:r>
            <a:r>
              <a:rPr lang="en-US" sz="1100" dirty="0" smtClean="0">
                <a:solidFill>
                  <a:schemeClr val="bg1"/>
                </a:solidFill>
                <a:latin typeface="+mj-lt"/>
                <a:ea typeface="Charis SIL" pitchFamily="2" charset="0"/>
                <a:cs typeface="Charis SIL" pitchFamily="2" charset="0"/>
              </a:rPr>
              <a:t>Sense</a:t>
            </a:r>
            <a:endParaRPr lang="en-GB" sz="1100" dirty="0">
              <a:solidFill>
                <a:schemeClr val="bg1"/>
              </a:solidFill>
              <a:latin typeface="+mj-lt"/>
              <a:ea typeface="Charis SIL" pitchFamily="2" charset="0"/>
              <a:cs typeface="Charis SIL" pitchFamily="2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203848" y="6458882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none" dirty="0" smtClean="0">
                <a:solidFill>
                  <a:schemeClr val="bg1"/>
                </a:solidFill>
                <a:latin typeface="+mj-lt"/>
                <a:ea typeface="Charis SIL" pitchFamily="2" charset="0"/>
                <a:cs typeface="Charis SIL" pitchFamily="2" charset="0"/>
              </a:rPr>
              <a:t>SICS Networked Embedded Systems Group</a:t>
            </a:r>
            <a:endParaRPr lang="en-GB" sz="1100" u="none" dirty="0">
              <a:solidFill>
                <a:schemeClr val="bg1"/>
              </a:solidFill>
              <a:latin typeface="+mj-lt"/>
              <a:ea typeface="Charis SIL" pitchFamily="2" charset="0"/>
              <a:cs typeface="Charis SI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8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72" y="764704"/>
            <a:ext cx="8676456" cy="792088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Work-in-Progress: Utilization Based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Schedulability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Analysis for Wireless Sensor-Actuator Networks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02496" y="5589240"/>
            <a:ext cx="2539008" cy="856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</a:lstStyle>
          <a:p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RTAS 2017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08002" y="2769096"/>
            <a:ext cx="4928294" cy="1451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</a:lstStyle>
          <a:p>
            <a:r>
              <a:rPr lang="en-US" sz="2000" dirty="0"/>
              <a:t>Dali Ismail, </a:t>
            </a:r>
            <a:r>
              <a:rPr lang="en-US" sz="2000" dirty="0" err="1"/>
              <a:t>Mahbubur</a:t>
            </a:r>
            <a:r>
              <a:rPr lang="en-US" sz="2000" dirty="0"/>
              <a:t> Rahman, </a:t>
            </a:r>
            <a:endParaRPr lang="en-US" sz="2000" dirty="0" smtClean="0"/>
          </a:p>
          <a:p>
            <a:r>
              <a:rPr lang="en-US" sz="2000" dirty="0" smtClean="0"/>
              <a:t>Venkata </a:t>
            </a:r>
            <a:r>
              <a:rPr lang="en-US" sz="2000" dirty="0"/>
              <a:t>P Modekurthy, </a:t>
            </a:r>
            <a:r>
              <a:rPr lang="en-US" sz="2000" dirty="0" err="1"/>
              <a:t>Abusayeed</a:t>
            </a:r>
            <a:r>
              <a:rPr lang="en-US" sz="2000" dirty="0"/>
              <a:t> </a:t>
            </a:r>
            <a:r>
              <a:rPr lang="en-US" sz="2000" dirty="0" err="1" smtClean="0"/>
              <a:t>Saifullah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Department of Computer Science</a:t>
            </a:r>
          </a:p>
          <a:p>
            <a:r>
              <a:rPr lang="en-US" sz="2000" dirty="0" smtClean="0"/>
              <a:t>Wayne State University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111536"/>
            <a:ext cx="9144000" cy="746464"/>
            <a:chOff x="0" y="6111536"/>
            <a:chExt cx="9144000" cy="746464"/>
          </a:xfrm>
        </p:grpSpPr>
        <p:sp>
          <p:nvSpPr>
            <p:cNvPr id="4" name="Rectangle 3"/>
            <p:cNvSpPr/>
            <p:nvPr/>
          </p:nvSpPr>
          <p:spPr>
            <a:xfrm>
              <a:off x="0" y="6445696"/>
              <a:ext cx="9144000" cy="412304"/>
            </a:xfrm>
            <a:prstGeom prst="rect">
              <a:avLst/>
            </a:prstGeom>
            <a:solidFill>
              <a:srgbClr val="0F58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" y="6111536"/>
              <a:ext cx="1050702" cy="668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38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55"/>
    </mc:Choice>
    <mc:Fallback xmlns="">
      <p:transition spd="slow" advTm="2225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en-US" altLang="en-US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en-US" altLang="en-US" sz="2400" dirty="0"/>
              <a:t>Existing sufficient tests are based on end-to-end delay bound.</a:t>
            </a:r>
          </a:p>
          <a:p>
            <a:pPr algn="just">
              <a:defRPr/>
            </a:pPr>
            <a:endParaRPr lang="en-US" altLang="en-US" sz="2400" dirty="0"/>
          </a:p>
          <a:p>
            <a:pPr algn="just">
              <a:buFont typeface="Arial" charset="0"/>
              <a:buChar char="•"/>
              <a:defRPr/>
            </a:pPr>
            <a:r>
              <a:rPr lang="en-US" sz="2400" dirty="0"/>
              <a:t>These algorithms </a:t>
            </a:r>
            <a:r>
              <a:rPr lang="en-US" altLang="en-US" sz="2400" dirty="0"/>
              <a:t>run in pseudo-polynomial time.</a:t>
            </a:r>
          </a:p>
          <a:p>
            <a:pPr algn="just">
              <a:buFont typeface="Arial" charset="0"/>
              <a:buChar char="•"/>
              <a:defRPr/>
            </a:pPr>
            <a:endParaRPr lang="en-US" altLang="en-US" dirty="0">
              <a:latin typeface="Cambria" panose="02040503050406030204" pitchFamily="18" charset="0"/>
            </a:endParaRPr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6111536"/>
            <a:ext cx="9144000" cy="746464"/>
            <a:chOff x="0" y="6111536"/>
            <a:chExt cx="9144000" cy="746464"/>
          </a:xfrm>
        </p:grpSpPr>
        <p:sp>
          <p:nvSpPr>
            <p:cNvPr id="5" name="Rectangle 4"/>
            <p:cNvSpPr/>
            <p:nvPr/>
          </p:nvSpPr>
          <p:spPr>
            <a:xfrm>
              <a:off x="0" y="6445696"/>
              <a:ext cx="9144000" cy="412304"/>
            </a:xfrm>
            <a:prstGeom prst="rect">
              <a:avLst/>
            </a:prstGeom>
            <a:solidFill>
              <a:srgbClr val="0F58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2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" y="6111536"/>
              <a:ext cx="1050702" cy="668320"/>
            </a:xfrm>
            <a:prstGeom prst="rect">
              <a:avLst/>
            </a:prstGeom>
          </p:spPr>
        </p:pic>
      </p:grpSp>
      <p:pic>
        <p:nvPicPr>
          <p:cNvPr id="7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143" y="1751798"/>
            <a:ext cx="3859241" cy="254129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148064" y="4437113"/>
            <a:ext cx="3995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 smtClean="0"/>
              <a:t>T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=12, D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=8 </a:t>
            </a:r>
            <a:r>
              <a:rPr lang="en-US" sz="1600" dirty="0"/>
              <a:t>&amp; </a:t>
            </a:r>
            <a:r>
              <a:rPr lang="en-US" sz="1600" dirty="0" smtClean="0"/>
              <a:t>R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= </a:t>
            </a:r>
            <a:r>
              <a:rPr lang="en-US" sz="1600" dirty="0"/>
              <a:t>6 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T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=12</a:t>
            </a:r>
            <a:r>
              <a:rPr lang="en-US" sz="1600" dirty="0"/>
              <a:t>, </a:t>
            </a:r>
            <a:r>
              <a:rPr lang="en-US" sz="1600" dirty="0" smtClean="0"/>
              <a:t>D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=12 </a:t>
            </a:r>
            <a:r>
              <a:rPr lang="en-US" sz="1600" dirty="0"/>
              <a:t>&amp; </a:t>
            </a:r>
            <a:r>
              <a:rPr lang="en-US" sz="1600" dirty="0" smtClean="0"/>
              <a:t>R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= </a:t>
            </a:r>
            <a:r>
              <a:rPr lang="en-US" sz="1600" dirty="0"/>
              <a:t>6</a:t>
            </a:r>
            <a:r>
              <a:rPr lang="en-US" sz="1600" baseline="-25000" dirty="0" smtClean="0"/>
              <a:t> </a:t>
            </a:r>
            <a:endParaRPr lang="en-US" sz="1600" baseline="-25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19456" y="5403178"/>
            <a:ext cx="3995936" cy="806567"/>
            <a:chOff x="5119456" y="5403178"/>
            <a:chExt cx="3995936" cy="806567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19456" y="5417657"/>
              <a:ext cx="3995936" cy="79208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600" dirty="0" smtClean="0">
                  <a:solidFill>
                    <a:srgbClr val="139E1C"/>
                  </a:solidFill>
                </a:rPr>
                <a:t>Schedulable</a:t>
              </a:r>
            </a:p>
            <a:p>
              <a:pPr marL="0" indent="0" algn="ctr">
                <a:buNone/>
              </a:pPr>
              <a:r>
                <a:rPr lang="en-US" sz="1600" baseline="-250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endParaRPr lang="en-US" sz="1600" baseline="-25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5403178"/>
              <a:ext cx="432048" cy="400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94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Can we adopt a utilization based approach for </a:t>
            </a:r>
            <a:r>
              <a:rPr lang="en-US" altLang="en-US" sz="2400" dirty="0" err="1">
                <a:latin typeface="Arial" charset="0"/>
                <a:ea typeface="Arial" charset="0"/>
                <a:cs typeface="Arial" charset="0"/>
              </a:rPr>
              <a:t>schedulability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algn="just">
              <a:buFont typeface="Arial" charset="0"/>
              <a:buChar char="•"/>
              <a:defRPr/>
            </a:pPr>
            <a:r>
              <a:rPr lang="en-US" altLang="en-US" sz="2400" dirty="0" smtClean="0">
                <a:latin typeface="Arial" charset="0"/>
                <a:ea typeface="Arial" charset="0"/>
                <a:cs typeface="Arial" charset="0"/>
              </a:rPr>
              <a:t>Challenges (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difference from CPU scheduling)</a:t>
            </a:r>
          </a:p>
          <a:p>
            <a:pPr marL="1085850" lvl="1" indent="-342900" algn="just">
              <a:buFont typeface="Arial" charset="0"/>
              <a:buChar char="•"/>
              <a:defRPr/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Simultaneous transmissions on different channels</a:t>
            </a:r>
          </a:p>
          <a:p>
            <a:pPr marL="1085850" lvl="1" indent="-342900" algn="just">
              <a:buFont typeface="Arial" charset="0"/>
              <a:buChar char="•"/>
              <a:defRPr/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Transmission conflict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111536"/>
            <a:ext cx="9144000" cy="746464"/>
            <a:chOff x="0" y="6111536"/>
            <a:chExt cx="9144000" cy="746464"/>
          </a:xfrm>
        </p:grpSpPr>
        <p:sp>
          <p:nvSpPr>
            <p:cNvPr id="5" name="Rectangle 4"/>
            <p:cNvSpPr/>
            <p:nvPr/>
          </p:nvSpPr>
          <p:spPr>
            <a:xfrm>
              <a:off x="0" y="6445696"/>
              <a:ext cx="9144000" cy="412304"/>
            </a:xfrm>
            <a:prstGeom prst="rect">
              <a:avLst/>
            </a:prstGeom>
            <a:solidFill>
              <a:srgbClr val="0F58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3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" y="6111536"/>
              <a:ext cx="1050702" cy="668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72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Utilization Based Analysis for multi-hop </a:t>
            </a: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86" y="1573851"/>
            <a:ext cx="3580603" cy="2357816"/>
          </a:xfrm>
        </p:spPr>
      </p:pic>
      <p:grpSp>
        <p:nvGrpSpPr>
          <p:cNvPr id="4" name="Group 3"/>
          <p:cNvGrpSpPr/>
          <p:nvPr/>
        </p:nvGrpSpPr>
        <p:grpSpPr>
          <a:xfrm>
            <a:off x="0" y="6111536"/>
            <a:ext cx="9144000" cy="746464"/>
            <a:chOff x="0" y="6111536"/>
            <a:chExt cx="9144000" cy="746464"/>
          </a:xfrm>
        </p:grpSpPr>
        <p:sp>
          <p:nvSpPr>
            <p:cNvPr id="5" name="Rectangle 4"/>
            <p:cNvSpPr/>
            <p:nvPr/>
          </p:nvSpPr>
          <p:spPr>
            <a:xfrm>
              <a:off x="0" y="6445696"/>
              <a:ext cx="9144000" cy="412304"/>
            </a:xfrm>
            <a:prstGeom prst="rect">
              <a:avLst/>
            </a:prstGeom>
            <a:solidFill>
              <a:srgbClr val="0F58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4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" y="6111536"/>
              <a:ext cx="1050702" cy="66832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03495"/>
            <a:ext cx="4788024" cy="13058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418680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  <a:defRPr/>
            </a:pP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609600" y="1752600"/>
                <a:ext cx="4114800" cy="38366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defRPr/>
                </a:pPr>
                <a:r>
                  <a:rPr lang="en-US" altLang="en-US" sz="2400" dirty="0" smtClean="0"/>
                  <a:t>Mapping</a:t>
                </a:r>
              </a:p>
              <a:p>
                <a:pPr lvl="1" algn="just">
                  <a:defRPr/>
                </a:pPr>
                <a:r>
                  <a:rPr lang="en-US" altLang="en-US" sz="2000" dirty="0"/>
                  <a:t>1 TDMA Time slot</a:t>
                </a:r>
                <a:r>
                  <a:rPr lang="en-US" alt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↔</m:t>
                    </m:r>
                  </m:oMath>
                </a14:m>
                <a:r>
                  <a:rPr lang="en-US" altLang="en-US" sz="2000" dirty="0"/>
                  <a:t> 1 Time unit </a:t>
                </a:r>
                <a:endParaRPr lang="en-US" altLang="en-US" sz="2800" dirty="0"/>
              </a:p>
              <a:p>
                <a:pPr lvl="1" algn="just">
                  <a:defRPr/>
                </a:pPr>
                <a:r>
                  <a:rPr lang="en-US" altLang="en-US" sz="2000" dirty="0" smtClean="0"/>
                  <a:t>Channel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 charset="0"/>
                        <a:ea typeface="Cambria Math" charset="0"/>
                        <a:cs typeface="Cambria Math" charset="0"/>
                      </a:rPr>
                      <m:t>↔</m:t>
                    </m:r>
                  </m:oMath>
                </a14:m>
                <a:r>
                  <a:rPr lang="en-US" altLang="en-US" sz="2000" dirty="0" smtClean="0"/>
                  <a:t> Processor</a:t>
                </a:r>
              </a:p>
              <a:p>
                <a:pPr lvl="1">
                  <a:buFont typeface="Arial" charset="0"/>
                  <a:buChar char="•"/>
                  <a:defRPr/>
                </a:pPr>
                <a:r>
                  <a:rPr lang="en-US" altLang="en-US" dirty="0">
                    <a:latin typeface="Cambria" panose="02040503050406030204" pitchFamily="18" charset="0"/>
                  </a:rPr>
                  <a:t>Delay due to transmission conflict can be treated as blocking in non-preemptive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scheudling</a:t>
                </a:r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52600"/>
                <a:ext cx="4114800" cy="3836640"/>
              </a:xfrm>
              <a:prstGeom prst="rect">
                <a:avLst/>
              </a:prstGeom>
              <a:blipFill rotWithShape="0">
                <a:blip r:embed="rId5"/>
                <a:stretch>
                  <a:fillRect l="-1926" t="-1113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Up Arrow 17"/>
          <p:cNvSpPr/>
          <p:nvPr/>
        </p:nvSpPr>
        <p:spPr>
          <a:xfrm rot="10800000" flipH="1">
            <a:off x="5940152" y="4196551"/>
            <a:ext cx="216024" cy="459316"/>
          </a:xfrm>
          <a:prstGeom prst="upArrow">
            <a:avLst/>
          </a:prstGeom>
          <a:solidFill>
            <a:srgbClr val="169F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Utilization Based Analysis for multi-hop network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111536"/>
            <a:ext cx="9144000" cy="746464"/>
            <a:chOff x="0" y="6111536"/>
            <a:chExt cx="9144000" cy="746464"/>
          </a:xfrm>
        </p:grpSpPr>
        <p:sp>
          <p:nvSpPr>
            <p:cNvPr id="5" name="Rectangle 4"/>
            <p:cNvSpPr/>
            <p:nvPr/>
          </p:nvSpPr>
          <p:spPr>
            <a:xfrm>
              <a:off x="0" y="6445696"/>
              <a:ext cx="9144000" cy="412304"/>
            </a:xfrm>
            <a:prstGeom prst="rect">
              <a:avLst/>
            </a:prstGeom>
            <a:solidFill>
              <a:srgbClr val="0F58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5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" y="6111536"/>
              <a:ext cx="1050702" cy="668320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/>
              <a:lstStyle/>
              <a:p>
                <a:pPr algn="just">
                  <a:buFont typeface="Arial" charset="0"/>
                  <a:buChar char="•"/>
                  <a:defRPr/>
                </a:pPr>
                <a:r>
                  <a:rPr lang="en-US" altLang="en-US" sz="2400" dirty="0" smtClean="0">
                    <a:latin typeface="Arial" charset="0"/>
                    <a:ea typeface="Arial" charset="0"/>
                    <a:cs typeface="Arial" charset="0"/>
                  </a:rPr>
                  <a:t>For a control loop experiencing a blocking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en-US" sz="2400">
                            <a:latin typeface="Cambria Math" charset="0"/>
                            <a:ea typeface="Arial" charset="0"/>
                            <a:cs typeface="Arial" charset="0"/>
                          </a:rPr>
                          <m:t>∆</m:t>
                        </m:r>
                      </m:e>
                      <m:sub>
                        <m:r>
                          <a:rPr lang="en-US" altLang="en-US" sz="2400">
                            <a:latin typeface="Cambria Math" charset="0"/>
                            <a:ea typeface="Arial" charset="0"/>
                            <a:cs typeface="Arial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400" dirty="0">
                    <a:latin typeface="Arial" charset="0"/>
                    <a:ea typeface="Arial" charset="0"/>
                    <a:cs typeface="Arial" charset="0"/>
                  </a:rPr>
                  <a:t>, utilization is defined as </a:t>
                </a:r>
                <a:endParaRPr lang="en-US" altLang="en-US" sz="2400" dirty="0" smtClean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ctr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𝜇</m:t>
                        </m:r>
                      </m:e>
                      <m:sub>
                        <m:r>
                          <a:rPr lang="en-US" altLang="en-US" sz="2400" i="1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altLang="en-US" sz="2400" i="1">
                        <a:latin typeface="Cambria Math" charset="0"/>
                      </a:rPr>
                      <m:t>= </m:t>
                    </m:r>
                    <m:f>
                      <m:fPr>
                        <m:ctrlPr>
                          <a:rPr lang="mr-IN" altLang="en-US" sz="2400" i="1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4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4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∆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400" dirty="0">
                    <a:latin typeface="Cambria" panose="02040503050406030204" pitchFamily="18" charset="0"/>
                  </a:rPr>
                  <a:t>.</a:t>
                </a:r>
              </a:p>
              <a:p>
                <a:pPr algn="just">
                  <a:buFont typeface="Arial" charset="0"/>
                  <a:buChar char="•"/>
                  <a:defRPr/>
                </a:pPr>
                <a:endParaRPr lang="en-US" altLang="en-US" sz="2400" dirty="0" smtClean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buFont typeface="Arial" charset="0"/>
                  <a:buChar char="•"/>
                  <a:defRPr/>
                </a:pPr>
                <a:r>
                  <a:rPr lang="en-US" altLang="en-US" sz="2400" dirty="0" smtClean="0">
                    <a:latin typeface="Arial" charset="0"/>
                    <a:ea typeface="Arial" charset="0"/>
                    <a:cs typeface="Arial" charset="0"/>
                  </a:rPr>
                  <a:t>Sufficient condition for </a:t>
                </a:r>
                <a:r>
                  <a:rPr lang="en-US" altLang="en-US" sz="2400" dirty="0" err="1" smtClean="0">
                    <a:latin typeface="Arial" charset="0"/>
                    <a:ea typeface="Arial" charset="0"/>
                    <a:cs typeface="Arial" charset="0"/>
                  </a:rPr>
                  <a:t>schedulability</a:t>
                </a:r>
                <a:r>
                  <a:rPr lang="en-US" altLang="en-US" sz="2400" dirty="0" smtClean="0">
                    <a:latin typeface="Arial" charset="0"/>
                    <a:ea typeface="Arial" charset="0"/>
                    <a:cs typeface="Arial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altLang="en-US" sz="2400">
                        <a:latin typeface="Cambria Math" charset="0"/>
                        <a:ea typeface="Arial" charset="0"/>
                        <a:cs typeface="Arial" charset="0"/>
                      </a:rPr>
                      <m:t>𝑚</m:t>
                    </m:r>
                    <m:r>
                      <a:rPr lang="en-US" altLang="en-US" sz="2400"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n-US" altLang="en-US" sz="2400" dirty="0">
                    <a:latin typeface="Arial" charset="0"/>
                    <a:ea typeface="Arial" charset="0"/>
                    <a:cs typeface="Arial" charset="0"/>
                  </a:rPr>
                  <a:t>channels under EDF </a:t>
                </a:r>
                <a:r>
                  <a:rPr lang="en-US" altLang="en-US" sz="2400" dirty="0" smtClean="0">
                    <a:latin typeface="Arial" charset="0"/>
                    <a:ea typeface="Arial" charset="0"/>
                    <a:cs typeface="Arial" charset="0"/>
                  </a:rPr>
                  <a:t>as</a:t>
                </a:r>
                <a:endParaRPr lang="en-US" altLang="en-US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>
                  <a:defRPr/>
                </a:pPr>
                <a:endParaRPr lang="en-US" altLang="en-US" sz="2400" dirty="0">
                  <a:latin typeface="Cambria" panose="02040503050406030204" pitchFamily="18" charset="0"/>
                </a:endParaRPr>
              </a:p>
              <a:p>
                <a:pPr marL="0" indent="0" algn="just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en-US" sz="200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altLang="en-US" sz="20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≤</m:t>
                      </m:r>
                      <m:r>
                        <a:rPr lang="en-US" altLang="en-US" sz="2000" i="1">
                          <a:latin typeface="Cambria Math" charset="0"/>
                        </a:rPr>
                        <m:t>𝑚</m:t>
                      </m:r>
                      <m:r>
                        <a:rPr lang="en-US" altLang="en-US" sz="2000" i="1">
                          <a:latin typeface="Cambria Math" charset="0"/>
                        </a:rPr>
                        <m:t> −</m:t>
                      </m:r>
                      <m:d>
                        <m:dPr>
                          <m:ctrlPr>
                            <a:rPr lang="en-US" altLang="en-US" sz="20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en-US" sz="2000" i="1">
                              <a:latin typeface="Cambria Math" charset="0"/>
                            </a:rPr>
                            <m:t>𝑚</m:t>
                          </m:r>
                          <m:r>
                            <a:rPr lang="en-US" altLang="en-US" sz="2000" i="1">
                              <a:latin typeface="Cambria Math" charset="0"/>
                            </a:rPr>
                            <m:t> −1</m:t>
                          </m:r>
                        </m:e>
                      </m:d>
                      <m:d>
                        <m:dPr>
                          <m:ctrlPr>
                            <a:rPr lang="mr-IN" altLang="en-US" sz="20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en-US" sz="2400" i="1">
                              <a:latin typeface="Cambria Math" charset="0"/>
                            </a:rPr>
                            <m:t>𝑚𝑎𝑥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hr-HR" altLang="en-US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4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4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altLang="en-US" sz="2400" i="1">
                                      <a:latin typeface="Cambria Math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en-US" sz="24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altLang="en-US" sz="24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</m:t>
                              </m:r>
                              <m:r>
                                <a:rPr lang="en-US" altLang="en-US" sz="24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  <m:r>
                                <a:rPr lang="en-US" altLang="en-US" sz="24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≤</m:t>
                              </m:r>
                              <m:r>
                                <a:rPr lang="en-US" altLang="en-US" sz="24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altLang="en-US" sz="2400" dirty="0">
                  <a:latin typeface="Cambria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3"/>
                <a:stretch>
                  <a:fillRect l="-963" t="-94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For further information, come meet us at the </a:t>
            </a:r>
            <a:r>
              <a:rPr lang="en-US" sz="2200" dirty="0" smtClean="0"/>
              <a:t>poster.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111536"/>
            <a:ext cx="9144000" cy="746464"/>
            <a:chOff x="0" y="6111536"/>
            <a:chExt cx="9144000" cy="746464"/>
          </a:xfrm>
        </p:grpSpPr>
        <p:sp>
          <p:nvSpPr>
            <p:cNvPr id="5" name="Rectangle 4"/>
            <p:cNvSpPr/>
            <p:nvPr/>
          </p:nvSpPr>
          <p:spPr>
            <a:xfrm>
              <a:off x="0" y="6445696"/>
              <a:ext cx="9144000" cy="412304"/>
            </a:xfrm>
            <a:prstGeom prst="rect">
              <a:avLst/>
            </a:prstGeom>
            <a:solidFill>
              <a:srgbClr val="0F584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6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" y="6111536"/>
              <a:ext cx="1050702" cy="668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9710</TotalTime>
  <Words>211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Bitstream Charter</vt:lpstr>
      <vt:lpstr>Calibri</vt:lpstr>
      <vt:lpstr>Cambria</vt:lpstr>
      <vt:lpstr>Cambria Math</vt:lpstr>
      <vt:lpstr>Charis SIL</vt:lpstr>
      <vt:lpstr>Georgia</vt:lpstr>
      <vt:lpstr>Arial</vt:lpstr>
      <vt:lpstr>Office Theme</vt:lpstr>
      <vt:lpstr>Work-in-Progress: Utilization Based Schedulability Analysis for Wireless Sensor-Actuator Networks </vt:lpstr>
      <vt:lpstr>Motivation</vt:lpstr>
      <vt:lpstr>Challenges</vt:lpstr>
      <vt:lpstr>Utilization Based Analysis for multi-hop network</vt:lpstr>
      <vt:lpstr>Utilization Based Analysis for multi-hop network</vt:lpstr>
      <vt:lpstr>Thank You! For further information, come meet us at the poster. 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Microsoft Office User</cp:lastModifiedBy>
  <cp:revision>2458</cp:revision>
  <dcterms:created xsi:type="dcterms:W3CDTF">2011-10-11T08:46:20Z</dcterms:created>
  <dcterms:modified xsi:type="dcterms:W3CDTF">2017-04-18T17:41:32Z</dcterms:modified>
</cp:coreProperties>
</file>