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26"/>
  </p:notesMasterIdLst>
  <p:handoutMasterIdLst>
    <p:handoutMasterId r:id="rId27"/>
  </p:handoutMasterIdLst>
  <p:sldIdLst>
    <p:sldId id="302" r:id="rId2"/>
    <p:sldId id="369" r:id="rId3"/>
    <p:sldId id="337" r:id="rId4"/>
    <p:sldId id="360" r:id="rId5"/>
    <p:sldId id="316" r:id="rId6"/>
    <p:sldId id="362" r:id="rId7"/>
    <p:sldId id="357" r:id="rId8"/>
    <p:sldId id="353" r:id="rId9"/>
    <p:sldId id="351" r:id="rId10"/>
    <p:sldId id="374" r:id="rId11"/>
    <p:sldId id="375" r:id="rId12"/>
    <p:sldId id="315" r:id="rId13"/>
    <p:sldId id="330" r:id="rId14"/>
    <p:sldId id="331" r:id="rId15"/>
    <p:sldId id="376" r:id="rId16"/>
    <p:sldId id="332" r:id="rId17"/>
    <p:sldId id="325" r:id="rId18"/>
    <p:sldId id="354" r:id="rId19"/>
    <p:sldId id="336" r:id="rId20"/>
    <p:sldId id="339" r:id="rId21"/>
    <p:sldId id="363" r:id="rId22"/>
    <p:sldId id="365" r:id="rId23"/>
    <p:sldId id="366" r:id="rId24"/>
    <p:sldId id="368" r:id="rId25"/>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BB"/>
    <a:srgbClr val="00C7B1"/>
    <a:srgbClr val="828383"/>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66046" autoAdjust="0"/>
  </p:normalViewPr>
  <p:slideViewPr>
    <p:cSldViewPr snapToGrid="0" snapToObjects="1">
      <p:cViewPr>
        <p:scale>
          <a:sx n="90" d="100"/>
          <a:sy n="90" d="100"/>
        </p:scale>
        <p:origin x="-1146" y="324"/>
      </p:cViewPr>
      <p:guideLst>
        <p:guide orient="horz" pos="2160"/>
        <p:guide pos="3840"/>
      </p:guideLst>
    </p:cSldViewPr>
  </p:slideViewPr>
  <p:outlineViewPr>
    <p:cViewPr>
      <p:scale>
        <a:sx n="33" d="100"/>
        <a:sy n="33" d="100"/>
      </p:scale>
      <p:origin x="0" y="72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92" d="100"/>
          <a:sy n="92" d="100"/>
        </p:scale>
        <p:origin x="-376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4/18/2017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4/18/2017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Good morning everyone, my name is Yin Yan from SUNY buffalo. The work I am going present today is about how to make android run on time. The rest of the authors on the paper are Prof. </a:t>
            </a:r>
            <a:r>
              <a:rPr lang="en-US" altLang="zh-CN" baseline="0" dirty="0" err="1" smtClean="0"/>
              <a:t>Karthik</a:t>
            </a:r>
            <a:r>
              <a:rPr lang="en-US" altLang="zh-CN" baseline="0" dirty="0" smtClean="0"/>
              <a:t> </a:t>
            </a:r>
            <a:r>
              <a:rPr lang="en-US" altLang="zh-CN" baseline="0" dirty="0" err="1" smtClean="0"/>
              <a:t>dantu</a:t>
            </a:r>
            <a:r>
              <a:rPr lang="en-US" altLang="zh-CN" baseline="0" dirty="0" smtClean="0"/>
              <a:t>, Prof. Steven </a:t>
            </a:r>
            <a:r>
              <a:rPr lang="en-US" altLang="zh-CN" baseline="0" dirty="0" err="1" smtClean="0"/>
              <a:t>Ko</a:t>
            </a:r>
            <a:r>
              <a:rPr lang="en-US" altLang="zh-CN" baseline="0" dirty="0" smtClean="0"/>
              <a:t>, Prof. Jan </a:t>
            </a:r>
            <a:r>
              <a:rPr lang="en-US" altLang="zh-CN" baseline="0" dirty="0" err="1" smtClean="0"/>
              <a:t>Vitek</a:t>
            </a:r>
            <a:r>
              <a:rPr lang="en-US" altLang="zh-CN" baseline="0" dirty="0" smtClean="0"/>
              <a:t> and Prof. Lukasz </a:t>
            </a:r>
            <a:r>
              <a:rPr lang="en-US" altLang="zh-CN" baseline="0" dirty="0" err="1" smtClean="0"/>
              <a:t>Ziarek</a:t>
            </a:r>
            <a:r>
              <a:rPr lang="en-US" altLang="zh-CN" baseline="0" dirty="0" smtClean="0"/>
              <a:t>. </a:t>
            </a:r>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a:t>
            </a:fld>
            <a:endParaRPr lang="en-US" dirty="0"/>
          </a:p>
        </p:txBody>
      </p:sp>
    </p:spTree>
    <p:extLst>
      <p:ext uri="{BB962C8B-B14F-4D97-AF65-F5344CB8AC3E}">
        <p14:creationId xmlns:p14="http://schemas.microsoft.com/office/powerpoint/2010/main" val="2327132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altLang="zh-CN" sz="1600" b="0" i="0" u="none" strike="noStrike" kern="1200" baseline="0" dirty="0" smtClean="0">
                <a:solidFill>
                  <a:schemeClr val="tx1"/>
                </a:solidFill>
                <a:latin typeface="Arial" charset="0"/>
                <a:ea typeface="+mn-ea"/>
                <a:cs typeface="+mn-cs"/>
              </a:rPr>
              <a:t>RTDroid programming model uses the region-based memory allocation for memory management.(click) besides of the application validation, th</a:t>
            </a:r>
            <a:r>
              <a:rPr lang="en-US" dirty="0" smtClean="0"/>
              <a:t>e  other benefits of it</a:t>
            </a:r>
            <a:r>
              <a:rPr lang="en-US" baseline="0" dirty="0" smtClean="0"/>
              <a:t> is that the cost of object allocation and deallocation is always constant. </a:t>
            </a:r>
          </a:p>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(click)</a:t>
            </a:r>
            <a:r>
              <a:rPr lang="en-US" sz="1600" b="0" i="0" u="none" strike="noStrike" kern="1200" baseline="0" dirty="0" smtClean="0">
                <a:solidFill>
                  <a:schemeClr val="tx1"/>
                </a:solidFill>
                <a:latin typeface="Arial" charset="0"/>
                <a:ea typeface="+mn-ea"/>
                <a:cs typeface="+mn-cs"/>
              </a:rPr>
              <a:t> our region-based allocation  is derived from the concept of scope in RTSJ. </a:t>
            </a:r>
            <a:r>
              <a:rPr lang="en-US" baseline="0" dirty="0" smtClean="0"/>
              <a:t>Given to the experiences with RTSJ scope, we hide all of the complexity of this region management within our framework.</a:t>
            </a:r>
          </a:p>
          <a:p>
            <a:pPr marL="0" marR="0" indent="0" algn="l" defTabSz="121917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We are able to do this because </a:t>
            </a:r>
            <a:r>
              <a:rPr lang="en-US" baseline="0" dirty="0" smtClean="0"/>
              <a:t>the lifetime of our scope is associated with </a:t>
            </a:r>
            <a:r>
              <a:rPr lang="en-US" baseline="0" dirty="0" smtClean="0"/>
              <a:t>the lifetime of </a:t>
            </a:r>
            <a:r>
              <a:rPr lang="en-US" baseline="0" dirty="0" smtClean="0"/>
              <a:t>each application component.</a:t>
            </a:r>
            <a:endParaRPr lang="en-US"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We have three types of scopes in our programming model</a:t>
            </a:r>
            <a:r>
              <a:rPr lang="zh-CN" altLang="en-US" baseline="0" dirty="0" smtClean="0"/>
              <a:t>：</a:t>
            </a:r>
            <a:endParaRPr lang="en-US" baseline="0" dirty="0" smtClean="0"/>
          </a:p>
          <a:p>
            <a:r>
              <a:rPr lang="en-US" altLang="zh-CN" baseline="0" dirty="0" smtClean="0"/>
              <a:t>immortal scope …; Each real-time component has its own persistent and release scope. The persistent scope is used to allocated objects with the same lifetime as the owner component, the release scope is used to allocated temporary objects for execution. </a:t>
            </a:r>
          </a:p>
        </p:txBody>
      </p:sp>
      <p:sp>
        <p:nvSpPr>
          <p:cNvPr id="4" name="Slide Number Placeholder 3"/>
          <p:cNvSpPr>
            <a:spLocks noGrp="1"/>
          </p:cNvSpPr>
          <p:nvPr>
            <p:ph type="sldNum" sz="quarter" idx="10"/>
          </p:nvPr>
        </p:nvSpPr>
        <p:spPr/>
        <p:txBody>
          <a:bodyPr/>
          <a:lstStyle/>
          <a:p>
            <a:fld id="{02322656-8894-1544-92AA-01B3CF5E6182}" type="slidenum">
              <a:rPr lang="en-US" smtClean="0"/>
              <a:pPr/>
              <a:t>10</a:t>
            </a:fld>
            <a:endParaRPr lang="en-US" dirty="0"/>
          </a:p>
        </p:txBody>
      </p:sp>
    </p:spTree>
    <p:extLst>
      <p:ext uri="{BB962C8B-B14F-4D97-AF65-F5344CB8AC3E}">
        <p14:creationId xmlns:p14="http://schemas.microsoft.com/office/powerpoint/2010/main" val="3869241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kern="1200" baseline="0" dirty="0" smtClean="0">
                <a:solidFill>
                  <a:schemeClr val="tx1"/>
                </a:solidFill>
                <a:latin typeface="Arial" charset="0"/>
                <a:ea typeface="+mn-ea"/>
                <a:cs typeface="+mn-cs"/>
              </a:rPr>
              <a:t>Here is the simplified example of the cochlear application as example.</a:t>
            </a:r>
          </a:p>
          <a:p>
            <a:r>
              <a:rPr lang="en-US" sz="1600" b="0" i="0" u="none" strike="noStrike" kern="1200" baseline="0" dirty="0" smtClean="0">
                <a:solidFill>
                  <a:schemeClr val="tx1"/>
                </a:solidFill>
                <a:latin typeface="Arial" charset="0"/>
                <a:ea typeface="+mn-ea"/>
                <a:cs typeface="+mn-cs"/>
              </a:rPr>
              <a:t>All the objects has the application lifetime is in the immortal scope, like the RT channels and other auxiliary system objects as well.</a:t>
            </a:r>
          </a:p>
          <a:p>
            <a:endParaRPr lang="en-US" sz="1600" b="0" i="0" u="none" strike="noStrike" kern="1200" baseline="0" dirty="0" smtClean="0">
              <a:solidFill>
                <a:schemeClr val="tx1"/>
              </a:solidFill>
              <a:latin typeface="Arial" charset="0"/>
              <a:ea typeface="+mn-ea"/>
              <a:cs typeface="+mn-cs"/>
            </a:endParaRPr>
          </a:p>
          <a:p>
            <a:r>
              <a:rPr lang="en-US" sz="1600" b="0" i="0" u="none" strike="noStrike" kern="1200" baseline="0" dirty="0" smtClean="0">
                <a:solidFill>
                  <a:schemeClr val="tx1"/>
                </a:solidFill>
                <a:latin typeface="Arial" charset="0"/>
                <a:ea typeface="+mn-ea"/>
                <a:cs typeface="+mn-cs"/>
              </a:rPr>
              <a:t>Each component has their own release and persistent scope. Recall, I said there is a message queue per channel for message delivery from channel. Thus</a:t>
            </a:r>
            <a:r>
              <a:rPr lang="en-US" sz="1600" b="0" i="0" u="none" strike="noStrike" kern="1200" baseline="0" smtClean="0">
                <a:solidFill>
                  <a:schemeClr val="tx1"/>
                </a:solidFill>
                <a:latin typeface="Arial" charset="0"/>
                <a:ea typeface="+mn-ea"/>
                <a:cs typeface="+mn-cs"/>
              </a:rPr>
              <a:t>, the </a:t>
            </a:r>
            <a:r>
              <a:rPr lang="en-US" sz="1600" b="0" i="0" u="none" strike="noStrike" kern="1200" baseline="0" dirty="0" smtClean="0">
                <a:solidFill>
                  <a:schemeClr val="tx1"/>
                </a:solidFill>
                <a:latin typeface="Arial" charset="0"/>
                <a:ea typeface="+mn-ea"/>
                <a:cs typeface="+mn-cs"/>
              </a:rPr>
              <a:t>message objects are copied from sender’s memory scope to receiver’s scope.</a:t>
            </a:r>
          </a:p>
          <a:p>
            <a:pPr marL="0" marR="0" indent="0" algn="l" defTabSz="121917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tx1"/>
                </a:solidFill>
                <a:latin typeface="Arial" charset="0"/>
                <a:ea typeface="+mn-ea"/>
                <a:cs typeface="+mn-cs"/>
              </a:rPr>
              <a:t>For cross-context communication, (click) it is divided into two parts: </a:t>
            </a:r>
            <a:r>
              <a:rPr lang="en-US" altLang="zh-CN" sz="1600" b="0" i="0" u="none" strike="noStrike" kern="1200" baseline="0" dirty="0" smtClean="0">
                <a:solidFill>
                  <a:schemeClr val="tx1"/>
                </a:solidFill>
                <a:latin typeface="Arial" charset="0"/>
                <a:ea typeface="+mn-ea"/>
                <a:cs typeface="+mn-cs"/>
              </a:rPr>
              <a:t>the RTDroid part has an adaptor component , </a:t>
            </a:r>
            <a:r>
              <a:rPr lang="en-US" sz="1600" b="0" i="0" u="none" strike="noStrike" kern="1200" baseline="0" dirty="0" smtClean="0">
                <a:solidFill>
                  <a:schemeClr val="tx1"/>
                </a:solidFill>
                <a:latin typeface="Arial" charset="0"/>
                <a:ea typeface="+mn-ea"/>
                <a:cs typeface="+mn-cs"/>
              </a:rPr>
              <a:t>it prevents flooding messages into real-time context by </a:t>
            </a:r>
            <a:r>
              <a:rPr lang="en-US" altLang="zh-CN" sz="1600" b="0" i="0" u="none" strike="noStrike" kern="1200" baseline="0" dirty="0" smtClean="0">
                <a:solidFill>
                  <a:schemeClr val="tx1"/>
                </a:solidFill>
                <a:latin typeface="Arial" charset="0"/>
                <a:ea typeface="+mn-ea"/>
                <a:cs typeface="+mn-cs"/>
              </a:rPr>
              <a:t>storing all messages from non-real-time components from Android and send non-real-time messages to real-time channel if and only if the receiving component is wiling to process one. </a:t>
            </a:r>
          </a:p>
          <a:p>
            <a:pPr marL="0" marR="0" indent="0" algn="l" defTabSz="1219170" rtl="0" eaLnBrk="1" fontAlgn="auto" latinLnBrk="0" hangingPunct="1">
              <a:lnSpc>
                <a:spcPct val="100000"/>
              </a:lnSpc>
              <a:spcBef>
                <a:spcPts val="0"/>
              </a:spcBef>
              <a:spcAft>
                <a:spcPts val="0"/>
              </a:spcAft>
              <a:buClrTx/>
              <a:buSzTx/>
              <a:buFontTx/>
              <a:buNone/>
              <a:tabLst/>
              <a:defRPr/>
            </a:pPr>
            <a:endParaRPr lang="en-US" sz="16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02322656-8894-1544-92AA-01B3CF5E6182}" type="slidenum">
              <a:rPr lang="en-US" smtClean="0"/>
              <a:pPr/>
              <a:t>11</a:t>
            </a:fld>
            <a:endParaRPr lang="en-US" dirty="0"/>
          </a:p>
        </p:txBody>
      </p:sp>
    </p:spTree>
    <p:extLst>
      <p:ext uri="{BB962C8B-B14F-4D97-AF65-F5344CB8AC3E}">
        <p14:creationId xmlns:p14="http://schemas.microsoft.com/office/powerpoint/2010/main" val="3869241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evaluation</a:t>
            </a:r>
            <a:r>
              <a:rPr lang="en-US" baseline="0" dirty="0" smtClean="0"/>
              <a:t> section, we provide two measurement matrices.</a:t>
            </a:r>
            <a:endParaRPr lang="en-US" dirty="0" smtClean="0"/>
          </a:p>
          <a:p>
            <a:r>
              <a:rPr lang="en-US" baseline="0" dirty="0" smtClean="0"/>
              <a:t>Firstly, t</a:t>
            </a:r>
            <a:r>
              <a:rPr lang="en-US" dirty="0" smtClean="0"/>
              <a:t>o verify the expressiveness, we provide code complexity</a:t>
            </a:r>
            <a:r>
              <a:rPr lang="en-US" baseline="0" dirty="0" smtClean="0"/>
              <a:t> comparison between RTDroid and RTSJ.</a:t>
            </a:r>
          </a:p>
          <a:p>
            <a:r>
              <a:rPr lang="en-US" dirty="0" smtClean="0"/>
              <a:t>Secondly,</a:t>
            </a:r>
            <a:r>
              <a:rPr lang="en-US" baseline="0" dirty="0" smtClean="0"/>
              <a:t> for predictability, we conduct a number of micro benchmarks with message delivery latency and three applications with processing latency in real-time/critical component. For time limit, I will only show one result from micro-benchmark and one application with code matrix.</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12</a:t>
            </a:fld>
            <a:endParaRPr lang="en-US" dirty="0"/>
          </a:p>
        </p:txBody>
      </p:sp>
    </p:spTree>
    <p:extLst>
      <p:ext uri="{BB962C8B-B14F-4D97-AF65-F5344CB8AC3E}">
        <p14:creationId xmlns:p14="http://schemas.microsoft.com/office/powerpoint/2010/main" val="2331167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channel micro benchmarks. To verify the predictability of our implementation,  we did a number of stress tests with </a:t>
            </a:r>
          </a:p>
          <a:p>
            <a:r>
              <a:rPr lang="en-US" baseline="0" dirty="0" smtClean="0"/>
              <a:t>three types of noise, including memory stress, computation noise and message noise from low-priority component. </a:t>
            </a:r>
          </a:p>
          <a:p>
            <a:endParaRPr lang="en-US" baseline="0" dirty="0" smtClean="0"/>
          </a:p>
          <a:p>
            <a:r>
              <a:rPr lang="en-US" baseline="0" dirty="0" smtClean="0"/>
              <a:t>On the slide, the plot shows a CDF of message passing latency over a collection of 2000 messages, all experiments were executed with 30 noise making threads. As the plots shows all of curves with different types are similar, the highest observed message passing latency is about 270 micro-seconds.</a:t>
            </a:r>
          </a:p>
        </p:txBody>
      </p:sp>
      <p:sp>
        <p:nvSpPr>
          <p:cNvPr id="4" name="Slide Number Placeholder 3"/>
          <p:cNvSpPr>
            <a:spLocks noGrp="1"/>
          </p:cNvSpPr>
          <p:nvPr>
            <p:ph type="sldNum" sz="quarter" idx="10"/>
          </p:nvPr>
        </p:nvSpPr>
        <p:spPr/>
        <p:txBody>
          <a:bodyPr/>
          <a:lstStyle/>
          <a:p>
            <a:fld id="{02322656-8894-1544-92AA-01B3CF5E6182}" type="slidenum">
              <a:rPr lang="en-US" smtClean="0"/>
              <a:pPr/>
              <a:t>13</a:t>
            </a:fld>
            <a:endParaRPr lang="en-US" dirty="0"/>
          </a:p>
        </p:txBody>
      </p:sp>
    </p:spTree>
    <p:extLst>
      <p:ext uri="{BB962C8B-B14F-4D97-AF65-F5344CB8AC3E}">
        <p14:creationId xmlns:p14="http://schemas.microsoft.com/office/powerpoint/2010/main" val="307457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provide</a:t>
            </a:r>
            <a:r>
              <a:rPr lang="en-US" baseline="0" dirty="0" smtClean="0"/>
              <a:t> a more comprehensive evaluation, we implemented three application. </a:t>
            </a:r>
          </a:p>
          <a:p>
            <a:endParaRPr lang="en-US" baseline="0" dirty="0" smtClean="0"/>
          </a:p>
          <a:p>
            <a:r>
              <a:rPr lang="en-US" baseline="0" dirty="0" smtClean="0"/>
              <a:t>The x-axis is audio processing time in log-scale. As the plot shows, compare to Android, the processing durations in RTDroid are more constant, most of them take around 200 micro-seconds to 300 micro-seconds. Because 1) 2) 3)</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14</a:t>
            </a:fld>
            <a:endParaRPr lang="en-US" dirty="0"/>
          </a:p>
        </p:txBody>
      </p:sp>
    </p:spTree>
    <p:extLst>
      <p:ext uri="{BB962C8B-B14F-4D97-AF65-F5344CB8AC3E}">
        <p14:creationId xmlns:p14="http://schemas.microsoft.com/office/powerpoint/2010/main" val="628933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code complexity, we compare our programming model to </a:t>
            </a:r>
            <a:r>
              <a:rPr lang="en-US" baseline="0" dirty="0" err="1" smtClean="0"/>
              <a:t>rtsj</a:t>
            </a:r>
            <a:r>
              <a:rPr lang="en-US" baseline="0" dirty="0" smtClean="0"/>
              <a:t> and report three numbers, including lines of code and the number of synchronization blocks</a:t>
            </a:r>
          </a:p>
          <a:p>
            <a:endParaRPr lang="en-US" baseline="0" dirty="0" smtClean="0"/>
          </a:p>
          <a:p>
            <a:r>
              <a:rPr lang="en-US" baseline="0" dirty="0" smtClean="0"/>
              <a:t>8%, 23% and 28</a:t>
            </a:r>
            <a:r>
              <a:rPr lang="en-US" baseline="0" dirty="0" smtClean="0"/>
              <a:t>%</a:t>
            </a:r>
          </a:p>
          <a:p>
            <a:endParaRPr lang="en-US" baseline="0" dirty="0" smtClean="0"/>
          </a:p>
          <a:p>
            <a:r>
              <a:rPr lang="en-US" sz="1600" b="0" i="0" u="none" strike="noStrike" kern="1200" baseline="0" dirty="0" smtClean="0">
                <a:solidFill>
                  <a:schemeClr val="tx1"/>
                </a:solidFill>
                <a:latin typeface="Arial" charset="0"/>
                <a:ea typeface="+mn-ea"/>
                <a:cs typeface="+mn-cs"/>
              </a:rPr>
              <a:t>David </a:t>
            </a:r>
            <a:r>
              <a:rPr lang="en-US" sz="1600" b="0" i="0" u="none" strike="noStrike" kern="1200" baseline="0" dirty="0" err="1" smtClean="0">
                <a:solidFill>
                  <a:schemeClr val="tx1"/>
                </a:solidFill>
                <a:latin typeface="Arial" charset="0"/>
                <a:ea typeface="+mn-ea"/>
                <a:cs typeface="+mn-cs"/>
              </a:rPr>
              <a:t>A.Wheeler’s</a:t>
            </a:r>
            <a:r>
              <a:rPr lang="en-US" sz="1600" b="0" i="0" u="none" strike="noStrike" kern="1200" baseline="0" dirty="0" smtClean="0">
                <a:solidFill>
                  <a:schemeClr val="tx1"/>
                </a:solidFill>
                <a:latin typeface="Arial" charset="0"/>
                <a:ea typeface="+mn-ea"/>
                <a:cs typeface="+mn-cs"/>
              </a:rPr>
              <a:t> </a:t>
            </a:r>
            <a:r>
              <a:rPr lang="en-US" sz="1600" b="0" i="0" u="none" strike="noStrike" kern="1200" baseline="0" dirty="0" err="1" smtClean="0">
                <a:solidFill>
                  <a:schemeClr val="tx1"/>
                </a:solidFill>
                <a:latin typeface="Arial" charset="0"/>
                <a:ea typeface="+mn-ea"/>
                <a:cs typeface="+mn-cs"/>
              </a:rPr>
              <a:t>SLoCCount</a:t>
            </a:r>
            <a:endParaRPr lang="en-US" baseline="0" dirty="0" smtClean="0"/>
          </a:p>
        </p:txBody>
      </p:sp>
      <p:sp>
        <p:nvSpPr>
          <p:cNvPr id="4" name="Slide Number Placeholder 3"/>
          <p:cNvSpPr>
            <a:spLocks noGrp="1"/>
          </p:cNvSpPr>
          <p:nvPr>
            <p:ph type="sldNum" sz="quarter" idx="10"/>
          </p:nvPr>
        </p:nvSpPr>
        <p:spPr/>
        <p:txBody>
          <a:bodyPr/>
          <a:lstStyle/>
          <a:p>
            <a:fld id="{02322656-8894-1544-92AA-01B3CF5E6182}" type="slidenum">
              <a:rPr lang="en-US" smtClean="0"/>
              <a:pPr/>
              <a:t>15</a:t>
            </a:fld>
            <a:endParaRPr lang="en-US" dirty="0"/>
          </a:p>
        </p:txBody>
      </p:sp>
    </p:spTree>
    <p:extLst>
      <p:ext uri="{BB962C8B-B14F-4D97-AF65-F5344CB8AC3E}">
        <p14:creationId xmlns:p14="http://schemas.microsoft.com/office/powerpoint/2010/main" val="628933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a:t>
            </a:r>
            <a:r>
              <a:rPr lang="en-US" baseline="0" dirty="0" smtClean="0"/>
              <a:t> to the next slide: in the following slides, I will use a simulated cochlear plant application developed on Android to explain why the existing Android application abstractions are not sufficient for real-time application development. Then, I will demonstrate how </a:t>
            </a:r>
            <a:r>
              <a:rPr lang="en-US" baseline="0" dirty="0" err="1" smtClean="0"/>
              <a:t>RTDroid’s</a:t>
            </a:r>
            <a:r>
              <a:rPr lang="en-US" baseline="0" dirty="0" smtClean="0"/>
              <a:t> programming model can extend it with these above features.</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18</a:t>
            </a:fld>
            <a:endParaRPr lang="en-US" dirty="0"/>
          </a:p>
        </p:txBody>
      </p:sp>
    </p:spTree>
    <p:extLst>
      <p:ext uri="{BB962C8B-B14F-4D97-AF65-F5344CB8AC3E}">
        <p14:creationId xmlns:p14="http://schemas.microsoft.com/office/powerpoint/2010/main" val="2545044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9170" rtl="0" eaLnBrk="1" fontAlgn="auto" latinLnBrk="0" hangingPunct="1">
              <a:lnSpc>
                <a:spcPct val="100000"/>
              </a:lnSpc>
              <a:spcBef>
                <a:spcPts val="0"/>
              </a:spcBef>
              <a:spcAft>
                <a:spcPts val="0"/>
              </a:spcAft>
              <a:buClrTx/>
              <a:buSzTx/>
              <a:buFontTx/>
              <a:buNone/>
              <a:tabLst/>
              <a:defRPr/>
            </a:pPr>
            <a:endParaRPr lang="en-US" sz="1600" b="0" i="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02322656-8894-1544-92AA-01B3CF5E6182}" type="slidenum">
              <a:rPr lang="en-US" smtClean="0"/>
              <a:pPr/>
              <a:t>19</a:t>
            </a:fld>
            <a:endParaRPr lang="en-US" dirty="0"/>
          </a:p>
        </p:txBody>
      </p:sp>
    </p:spTree>
    <p:extLst>
      <p:ext uri="{BB962C8B-B14F-4D97-AF65-F5344CB8AC3E}">
        <p14:creationId xmlns:p14="http://schemas.microsoft.com/office/powerpoint/2010/main" val="1019980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20</a:t>
            </a:fld>
            <a:endParaRPr lang="en-US" dirty="0"/>
          </a:p>
        </p:txBody>
      </p:sp>
    </p:spTree>
    <p:extLst>
      <p:ext uri="{BB962C8B-B14F-4D97-AF65-F5344CB8AC3E}">
        <p14:creationId xmlns:p14="http://schemas.microsoft.com/office/powerpoint/2010/main" val="827671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aspect is the lake of real-time expressiveness</a:t>
            </a:r>
            <a:r>
              <a:rPr lang="en-US" altLang="zh-CN" baseline="0" dirty="0" smtClean="0"/>
              <a:t>, As we know, Android’s components are implemented as a set of abstract callback functions.</a:t>
            </a:r>
          </a:p>
          <a:p>
            <a:r>
              <a:rPr lang="en-US" altLang="zh-CN" baseline="0" dirty="0" smtClean="0"/>
              <a:t>There are APIs to invoke these callback functions and change the state of each component. However, …</a:t>
            </a:r>
          </a:p>
        </p:txBody>
      </p:sp>
      <p:sp>
        <p:nvSpPr>
          <p:cNvPr id="4" name="Slide Number Placeholder 3"/>
          <p:cNvSpPr>
            <a:spLocks noGrp="1"/>
          </p:cNvSpPr>
          <p:nvPr>
            <p:ph type="sldNum" sz="quarter" idx="10"/>
          </p:nvPr>
        </p:nvSpPr>
        <p:spPr/>
        <p:txBody>
          <a:bodyPr/>
          <a:lstStyle/>
          <a:p>
            <a:fld id="{02322656-8894-1544-92AA-01B3CF5E6182}" type="slidenum">
              <a:rPr lang="en-US" smtClean="0"/>
              <a:pPr/>
              <a:t>21</a:t>
            </a:fld>
            <a:endParaRPr lang="en-US" dirty="0"/>
          </a:p>
        </p:txBody>
      </p:sp>
    </p:spTree>
    <p:extLst>
      <p:ext uri="{BB962C8B-B14F-4D97-AF65-F5344CB8AC3E}">
        <p14:creationId xmlns:p14="http://schemas.microsoft.com/office/powerpoint/2010/main" val="3195840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altLang="zh-CN" baseline="0" dirty="0" smtClean="0"/>
              <a:t>As we know, Android is a open source project, it has well-defined programming interfaces and allows developers easily access to rich set of on-device peripherals. All of these features encouraged developers port Android for traditional embedded applications. </a:t>
            </a:r>
          </a:p>
          <a:p>
            <a:pPr marL="0" marR="0" indent="0" algn="l" defTabSz="121917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altLang="zh-CN" baseline="0" dirty="0" smtClean="0"/>
              <a:t>Recently, lots of interests have been raised to adapt Android in real-time context as well. Like use android-</a:t>
            </a:r>
            <a:r>
              <a:rPr lang="en-US" sz="1600" b="0" i="0" kern="1200" dirty="0" smtClean="0">
                <a:solidFill>
                  <a:schemeClr val="tx1"/>
                </a:solidFill>
                <a:effectLst/>
                <a:latin typeface="Arial" charset="0"/>
                <a:ea typeface="+mn-ea"/>
                <a:cs typeface="+mn-cs"/>
              </a:rPr>
              <a:t>equipped </a:t>
            </a:r>
            <a:r>
              <a:rPr lang="en-US" altLang="zh-CN" baseline="0" dirty="0" smtClean="0"/>
              <a:t>device as the control unit in robotics. in health industrial, people are interested in integrating Android device into their existing health care system. For example,  </a:t>
            </a:r>
            <a:r>
              <a:rPr lang="en-US" baseline="0" dirty="0" smtClean="0"/>
              <a:t>a research platform has been </a:t>
            </a:r>
            <a:r>
              <a:rPr lang="en-US" altLang="zh-CN" baseline="0" dirty="0" smtClean="0"/>
              <a:t>built </a:t>
            </a:r>
            <a:r>
              <a:rPr lang="en-US" baseline="0" dirty="0" smtClean="0"/>
              <a:t>for researcher … all of these application to some extent require real-time capability.</a:t>
            </a:r>
          </a:p>
          <a:p>
            <a:pPr marL="0" marR="0" indent="0" algn="l" defTabSz="121917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altLang="zh-CN" baseline="0" dirty="0" smtClean="0"/>
              <a:t>“</a:t>
            </a:r>
            <a:r>
              <a:rPr lang="en-US" altLang="zh-CN" baseline="0" dirty="0" smtClean="0"/>
              <a:t>how can we write a real-time application on Android and still leverage all features listed on the slides</a:t>
            </a:r>
            <a:r>
              <a:rPr lang="en-US" altLang="zh-CN" baseline="0" dirty="0" smtClean="0"/>
              <a:t>?”</a:t>
            </a:r>
            <a:endParaRPr lang="en-US" altLang="zh-CN"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altLang="zh-CN" baseline="0" dirty="0" smtClean="0"/>
              <a:t>In the rest of my talk, I will </a:t>
            </a:r>
            <a:r>
              <a:rPr lang="en-US" baseline="0" dirty="0" smtClean="0"/>
              <a:t>use the cochlear implanted application as an example. To explain what is missing on the stock Android</a:t>
            </a:r>
            <a:r>
              <a:rPr lang="zh-CN" altLang="en-US" baseline="0" dirty="0" smtClean="0"/>
              <a:t>。</a:t>
            </a:r>
            <a:r>
              <a:rPr lang="en-US" altLang="zh-CN" baseline="0" dirty="0" smtClean="0"/>
              <a:t> And how our solution address them.</a:t>
            </a:r>
            <a:endParaRPr lang="en-US"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2322656-8894-1544-92AA-01B3CF5E6182}" type="slidenum">
              <a:rPr lang="en-US" smtClean="0"/>
              <a:pPr/>
              <a:t>2</a:t>
            </a:fld>
            <a:endParaRPr lang="en-US" dirty="0"/>
          </a:p>
        </p:txBody>
      </p:sp>
    </p:spTree>
    <p:extLst>
      <p:ext uri="{BB962C8B-B14F-4D97-AF65-F5344CB8AC3E}">
        <p14:creationId xmlns:p14="http://schemas.microsoft.com/office/powerpoint/2010/main" val="1611968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last, it</a:t>
            </a:r>
            <a:r>
              <a:rPr lang="en-US" baseline="0" dirty="0" smtClean="0"/>
              <a:t> is about the memory management. …</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22</a:t>
            </a:fld>
            <a:endParaRPr lang="en-US" dirty="0"/>
          </a:p>
        </p:txBody>
      </p:sp>
    </p:spTree>
    <p:extLst>
      <p:ext uri="{BB962C8B-B14F-4D97-AF65-F5344CB8AC3E}">
        <p14:creationId xmlns:p14="http://schemas.microsoft.com/office/powerpoint/2010/main" val="3743179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Now let’s take a careful look of the previous application architecture.</a:t>
            </a:r>
          </a:p>
          <a:p>
            <a:pPr marL="342900" marR="0" indent="-342900" algn="l" defTabSz="1219170" rtl="0" eaLnBrk="1" fontAlgn="auto" latinLnBrk="0" hangingPunct="1">
              <a:lnSpc>
                <a:spcPct val="100000"/>
              </a:lnSpc>
              <a:spcBef>
                <a:spcPts val="0"/>
              </a:spcBef>
              <a:spcAft>
                <a:spcPts val="0"/>
              </a:spcAft>
              <a:buClrTx/>
              <a:buSzTx/>
              <a:buFontTx/>
              <a:buAutoNum type="arabicParenR"/>
              <a:tabLst/>
              <a:defRPr/>
            </a:pPr>
            <a:r>
              <a:rPr lang="en-US" baseline="0" dirty="0" smtClean="0"/>
              <a:t>Lack of real-time expressiveness</a:t>
            </a:r>
          </a:p>
          <a:p>
            <a:pPr marL="342900" marR="0" indent="-342900" algn="l" defTabSz="1219170" rtl="0" eaLnBrk="1" fontAlgn="auto" latinLnBrk="0" hangingPunct="1">
              <a:lnSpc>
                <a:spcPct val="100000"/>
              </a:lnSpc>
              <a:spcBef>
                <a:spcPts val="0"/>
              </a:spcBef>
              <a:spcAft>
                <a:spcPts val="0"/>
              </a:spcAft>
              <a:buClrTx/>
              <a:buSzTx/>
              <a:buFontTx/>
              <a:buAutoNum type="arabicParenR"/>
              <a:tabLst/>
              <a:defRPr/>
            </a:pPr>
            <a:r>
              <a:rPr lang="en-US" baseline="0" dirty="0" smtClean="0"/>
              <a:t>Lack real-time communication mechanism</a:t>
            </a:r>
          </a:p>
          <a:p>
            <a:pPr marL="342900" marR="0" indent="-342900" algn="l" defTabSz="1219170" rtl="0" eaLnBrk="1" fontAlgn="auto" latinLnBrk="0" hangingPunct="1">
              <a:lnSpc>
                <a:spcPct val="100000"/>
              </a:lnSpc>
              <a:spcBef>
                <a:spcPts val="0"/>
              </a:spcBef>
              <a:spcAft>
                <a:spcPts val="0"/>
              </a:spcAft>
              <a:buClrTx/>
              <a:buSzTx/>
              <a:buFontTx/>
              <a:buAutoNum type="arabicParenR"/>
              <a:tabLst/>
              <a:defRPr/>
            </a:pPr>
            <a:r>
              <a:rPr lang="en-US" baseline="0" dirty="0" smtClean="0"/>
              <a:t>Unpredictable memory management</a:t>
            </a:r>
          </a:p>
        </p:txBody>
      </p:sp>
      <p:sp>
        <p:nvSpPr>
          <p:cNvPr id="4" name="Slide Number Placeholder 3"/>
          <p:cNvSpPr>
            <a:spLocks noGrp="1"/>
          </p:cNvSpPr>
          <p:nvPr>
            <p:ph type="sldNum" sz="quarter" idx="10"/>
          </p:nvPr>
        </p:nvSpPr>
        <p:spPr/>
        <p:txBody>
          <a:bodyPr/>
          <a:lstStyle/>
          <a:p>
            <a:fld id="{02322656-8894-1544-92AA-01B3CF5E6182}" type="slidenum">
              <a:rPr lang="en-US" smtClean="0"/>
              <a:pPr/>
              <a:t>23</a:t>
            </a:fld>
            <a:endParaRPr lang="en-US" dirty="0"/>
          </a:p>
        </p:txBody>
      </p:sp>
    </p:spTree>
    <p:extLst>
      <p:ext uri="{BB962C8B-B14F-4D97-AF65-F5344CB8AC3E}">
        <p14:creationId xmlns:p14="http://schemas.microsoft.com/office/powerpoint/2010/main" val="1611968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altLang="zh-CN" baseline="0" dirty="0" smtClean="0"/>
              <a:t>The motivation of this is that recently there are lots of interests have been raised to use Android in the real-time context. For example, </a:t>
            </a:r>
            <a:r>
              <a:rPr lang="en-US" dirty="0" smtClean="0"/>
              <a:t>in</a:t>
            </a:r>
            <a:r>
              <a:rPr lang="en-US" baseline="0" dirty="0" smtClean="0"/>
              <a:t> aerospace, …; in health industry, … health monitoring system. For instance, to reduce the number of user’s carry-on devices, a personal emergency alter system have been developed for falls detection of senior people and wooded soldiers. Similarly, some researchers have also implemented a simulated environment to quickly try out different signal processing algorithms for their cochlear implant device.</a:t>
            </a:r>
          </a:p>
          <a:p>
            <a:pPr marL="0" marR="0" indent="0" algn="l" defTabSz="121917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Notice that all of these application require some extend of real-time capabilities, which can guarantees the execution of the real-time components, while schedule the rest of non real-time components with best efforts. So, the question left here is does Android provide any such ability</a:t>
            </a:r>
            <a:r>
              <a:rPr lang="zh-CN" altLang="en-US" baseline="0" dirty="0" smtClean="0"/>
              <a:t>？</a:t>
            </a:r>
            <a:r>
              <a:rPr lang="en-US" baseline="0" dirty="0" smtClean="0"/>
              <a:t> </a:t>
            </a:r>
            <a:r>
              <a:rPr lang="en-US" altLang="zh-CN" baseline="0" dirty="0" smtClean="0"/>
              <a:t>If Not,</a:t>
            </a:r>
            <a:r>
              <a:rPr lang="en-US" baseline="0" dirty="0" smtClean="0"/>
              <a:t> how can we to add real-time capability to Android.</a:t>
            </a:r>
          </a:p>
        </p:txBody>
      </p:sp>
      <p:sp>
        <p:nvSpPr>
          <p:cNvPr id="4" name="Slide Number Placeholder 3"/>
          <p:cNvSpPr>
            <a:spLocks noGrp="1"/>
          </p:cNvSpPr>
          <p:nvPr>
            <p:ph type="sldNum" sz="quarter" idx="10"/>
          </p:nvPr>
        </p:nvSpPr>
        <p:spPr/>
        <p:txBody>
          <a:bodyPr/>
          <a:lstStyle/>
          <a:p>
            <a:fld id="{02322656-8894-1544-92AA-01B3CF5E6182}" type="slidenum">
              <a:rPr lang="en-US" smtClean="0"/>
              <a:pPr/>
              <a:t>24</a:t>
            </a:fld>
            <a:endParaRPr lang="en-US" dirty="0"/>
          </a:p>
        </p:txBody>
      </p:sp>
    </p:spTree>
    <p:extLst>
      <p:ext uri="{BB962C8B-B14F-4D97-AF65-F5344CB8AC3E}">
        <p14:creationId xmlns:p14="http://schemas.microsoft.com/office/powerpoint/2010/main" val="3996294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altLang="zh-CN" baseline="0" dirty="0" smtClean="0"/>
              <a:t>Before …. A little bit background.</a:t>
            </a:r>
          </a:p>
          <a:p>
            <a:pPr marL="0" marR="0" indent="0" algn="l" defTabSz="1219170" rtl="0" eaLnBrk="1" fontAlgn="auto" latinLnBrk="0" hangingPunct="1">
              <a:lnSpc>
                <a:spcPct val="100000"/>
              </a:lnSpc>
              <a:spcBef>
                <a:spcPts val="0"/>
              </a:spcBef>
              <a:spcAft>
                <a:spcPts val="0"/>
              </a:spcAft>
              <a:buClrTx/>
              <a:buSzTx/>
              <a:buFontTx/>
              <a:buNone/>
              <a:tabLst/>
              <a:defRPr/>
            </a:pPr>
            <a:r>
              <a:rPr lang="en-US" altLang="zh-CN" baseline="0" dirty="0" smtClean="0"/>
              <a:t>A cochlear implant device is an handicap assistant device that can restore  the hearing ability. It mainly includes two parts: a</a:t>
            </a:r>
            <a:r>
              <a:rPr lang="en-US" dirty="0" smtClean="0"/>
              <a:t> external</a:t>
            </a:r>
            <a:r>
              <a:rPr lang="en-US" baseline="0" dirty="0" smtClean="0"/>
              <a:t> record audio capturing and processing, and an implanted electrodes to simulate hearing nerves. </a:t>
            </a:r>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11968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When we implement this cochlear implant application as Android application. The smartphone is used for the external audio recording and processing.</a:t>
            </a:r>
          </a:p>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Based on the application abstraction provided by Android,  conceptually, we can divided the application into four components, 1) an activity for user interactions, 2) an audio recoding service 3) an audio processing service, 4) and an output signal receiver.</a:t>
            </a:r>
          </a:p>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The real-time requirement of this application is that the a fixed set of recorded audio samples has to be processed very 8 </a:t>
            </a:r>
            <a:r>
              <a:rPr lang="en-US" baseline="0" dirty="0" err="1" smtClean="0"/>
              <a:t>ms.</a:t>
            </a:r>
            <a:endParaRPr lang="en-US" baseline="0" dirty="0" smtClean="0"/>
          </a:p>
        </p:txBody>
      </p:sp>
      <p:sp>
        <p:nvSpPr>
          <p:cNvPr id="4" name="Slide Number Placeholder 3"/>
          <p:cNvSpPr>
            <a:spLocks noGrp="1"/>
          </p:cNvSpPr>
          <p:nvPr>
            <p:ph type="sldNum" sz="quarter" idx="10"/>
          </p:nvPr>
        </p:nvSpPr>
        <p:spPr/>
        <p:txBody>
          <a:bodyPr/>
          <a:lstStyle/>
          <a:p>
            <a:fld id="{02322656-8894-1544-92AA-01B3CF5E6182}" type="slidenum">
              <a:rPr lang="en-US" smtClean="0"/>
              <a:pPr/>
              <a:t>4</a:t>
            </a:fld>
            <a:endParaRPr lang="en-US" dirty="0"/>
          </a:p>
        </p:txBody>
      </p:sp>
    </p:spTree>
    <p:extLst>
      <p:ext uri="{BB962C8B-B14F-4D97-AF65-F5344CB8AC3E}">
        <p14:creationId xmlns:p14="http://schemas.microsoft.com/office/powerpoint/2010/main" val="1611968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OK. Now let us take a look if the timing requirement can be achieved on a stock Android smartphone. We conduct a preliminary experiment with this application </a:t>
            </a:r>
            <a:r>
              <a:rPr lang="zh-CN" altLang="en-US" baseline="0" dirty="0" smtClean="0"/>
              <a:t>。。。。</a:t>
            </a:r>
            <a:r>
              <a:rPr lang="en-US" baseline="0" dirty="0" smtClean="0"/>
              <a:t>Why? x-</a:t>
            </a:r>
            <a:r>
              <a:rPr lang="en-US" baseline="0" dirty="0" err="1" smtClean="0"/>
              <a:t>asix</a:t>
            </a:r>
            <a:r>
              <a:rPr lang="en-US" baseline="0" dirty="0" smtClean="0"/>
              <a:t>: processing duration, y-</a:t>
            </a:r>
            <a:r>
              <a:rPr lang="en-US" baseline="0" dirty="0" err="1" smtClean="0"/>
              <a:t>asix</a:t>
            </a:r>
            <a:r>
              <a:rPr lang="en-US" baseline="0" dirty="0" smtClean="0"/>
              <a:t>: the frequency of the processing duration</a:t>
            </a:r>
          </a:p>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12.89 </a:t>
            </a:r>
            <a:r>
              <a:rPr lang="en-US" altLang="zh-CN"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11968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To understand the reason why </a:t>
            </a:r>
            <a:r>
              <a:rPr lang="en-US" altLang="zh-CN" baseline="0" dirty="0" smtClean="0"/>
              <a:t>these </a:t>
            </a:r>
            <a:r>
              <a:rPr lang="en-US" baseline="0" dirty="0" smtClean="0"/>
              <a:t>12% data miss their deadline, let’s take a careful look of the previous application architecture.</a:t>
            </a:r>
            <a:endParaRPr lang="en-US" altLang="zh-CN"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altLang="zh-CN" baseline="0" dirty="0" smtClean="0"/>
              <a:t>First of all</a:t>
            </a:r>
            <a:r>
              <a:rPr lang="en-US" baseline="0" dirty="0" smtClean="0"/>
              <a:t>, it is not surprising that Android application’s application components can’t express real-time requirement. Essentially, there are at least three real-time threads in the cochleae implant application. Audio recording task, processing task and receiver. How can I prioritize them, and how can I make sure </a:t>
            </a:r>
            <a:r>
              <a:rPr lang="en-US" altLang="zh-CN" baseline="0" dirty="0" smtClean="0"/>
              <a:t>the execution of real-time components in the blue boxes is always over the non-real-time ones in green boxes.</a:t>
            </a:r>
          </a:p>
          <a:p>
            <a:pPr marL="0" marR="0" indent="0" algn="l" defTabSz="121917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altLang="zh-CN" baseline="0" dirty="0" smtClean="0"/>
              <a:t>More importantly, the programming model of Android is event-driven, all components are triggered by via message passing or intent broadcasting. It is crucial to enable priority-awareness in these communication mechanism. For example, the message handler …, and intent </a:t>
            </a:r>
            <a:r>
              <a:rPr lang="en-US" altLang="zh-CN" baseline="0" dirty="0" smtClean="0"/>
              <a:t>broadcasting, we want to separate the priority the audio processing task and the output receiver. So all of these require built-in priority policies for communication.</a:t>
            </a:r>
          </a:p>
          <a:p>
            <a:pPr marL="0" marR="0" indent="0" algn="l" defTabSz="121917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altLang="zh-CN" baseline="0" dirty="0" smtClean="0"/>
              <a:t>However, the problem will became much more complicated in the cross-context. </a:t>
            </a:r>
            <a:r>
              <a:rPr lang="en-US" altLang="zh-CN" baseline="0" dirty="0" smtClean="0"/>
              <a:t>We need </a:t>
            </a:r>
            <a:r>
              <a:rPr lang="en-US" altLang="zh-CN" baseline="0" dirty="0" smtClean="0"/>
              <a:t>to isolate the interference from non-RT component.</a:t>
            </a:r>
          </a:p>
          <a:p>
            <a:pPr marL="0" marR="0" indent="0" algn="l" defTabSz="1219170" rtl="0" eaLnBrk="1" fontAlgn="auto" latinLnBrk="0" hangingPunct="1">
              <a:lnSpc>
                <a:spcPct val="100000"/>
              </a:lnSpc>
              <a:spcBef>
                <a:spcPts val="0"/>
              </a:spcBef>
              <a:spcAft>
                <a:spcPts val="0"/>
              </a:spcAft>
              <a:buClrTx/>
              <a:buSzTx/>
              <a:buFontTx/>
              <a:buNone/>
              <a:tabLst/>
              <a:defRPr/>
            </a:pPr>
            <a:r>
              <a:rPr lang="en-US" altLang="zh-CN" baseline="0" dirty="0" smtClean="0"/>
              <a:t>(click) in some extreme case, the non RT UI can consume most of the memory in heap, indirectly delay the object allocation in real-time by enforcing the execution of garbage collection. Thus, we need to address memory guarantee for real-time component as well.</a:t>
            </a:r>
          </a:p>
          <a:p>
            <a:pPr marL="0" marR="0" indent="0" algn="l" defTabSz="121917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02322656-8894-1544-92AA-01B3CF5E6182}" type="slidenum">
              <a:rPr lang="en-US" smtClean="0"/>
              <a:pPr/>
              <a:t>6</a:t>
            </a:fld>
            <a:endParaRPr lang="en-US" dirty="0"/>
          </a:p>
        </p:txBody>
      </p:sp>
    </p:spTree>
    <p:extLst>
      <p:ext uri="{BB962C8B-B14F-4D97-AF65-F5344CB8AC3E}">
        <p14:creationId xmlns:p14="http://schemas.microsoft.com/office/powerpoint/2010/main" val="161196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altLang="zh-CN" baseline="0" dirty="0" smtClean="0"/>
              <a:t>To address all of these problems, we present our solution as a real-time programming model built upon a project, called RTDroid. </a:t>
            </a:r>
            <a:r>
              <a:rPr lang="en-US" baseline="0" dirty="0" smtClean="0"/>
              <a:t>The previous RTDroid </a:t>
            </a:r>
            <a:r>
              <a:rPr lang="en-US" baseline="0" dirty="0" smtClean="0"/>
              <a:t>supported a </a:t>
            </a:r>
            <a:r>
              <a:rPr lang="en-US" baseline="0" dirty="0" smtClean="0"/>
              <a:t>single application execution with </a:t>
            </a:r>
            <a:r>
              <a:rPr lang="en-US" altLang="zh-CN" baseline="0" dirty="0" smtClean="0"/>
              <a:t>real-time kernel and real-time java VM </a:t>
            </a:r>
            <a:r>
              <a:rPr lang="en-US" baseline="0" dirty="0" smtClean="0"/>
              <a:t>in an isolated environment</a:t>
            </a:r>
            <a:r>
              <a:rPr lang="en-US" altLang="zh-CN" baseline="0" dirty="0" smtClean="0"/>
              <a:t>. Can’t interaction with android components.</a:t>
            </a:r>
          </a:p>
          <a:p>
            <a:pPr marL="0" marR="0" indent="0" algn="l" defTabSz="121917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altLang="zh-CN" baseline="0" dirty="0" smtClean="0"/>
              <a:t>The contributions of this work are following:</a:t>
            </a:r>
          </a:p>
          <a:p>
            <a:pPr marL="0" marR="0" indent="0" algn="l" defTabSz="1219170" rtl="0" eaLnBrk="1" fontAlgn="auto" latinLnBrk="0" hangingPunct="1">
              <a:lnSpc>
                <a:spcPct val="100000"/>
              </a:lnSpc>
              <a:spcBef>
                <a:spcPts val="0"/>
              </a:spcBef>
              <a:spcAft>
                <a:spcPts val="0"/>
              </a:spcAft>
              <a:buClrTx/>
              <a:buSzTx/>
              <a:buFontTx/>
              <a:buNone/>
              <a:tabLst/>
              <a:defRPr/>
            </a:pPr>
            <a:r>
              <a:rPr lang="en-US" altLang="zh-CN" baseline="0" dirty="0" smtClean="0"/>
              <a:t>We provide an android-like programming model for the development of real-time applications, it provides </a:t>
            </a:r>
            <a:r>
              <a:rPr lang="en-US" altLang="zh-CN" baseline="0" dirty="0" smtClean="0"/>
              <a:t>1) 2) 3) while still allowing real-time application to </a:t>
            </a:r>
            <a:r>
              <a:rPr lang="en-US" altLang="zh-CN" baseline="0" dirty="0" smtClean="0"/>
              <a:t>leverage the existing functionalities in Android. </a:t>
            </a:r>
            <a:endParaRPr lang="en-US" altLang="zh-CN"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altLang="zh-CN" baseline="0" dirty="0" smtClean="0"/>
              <a:t>There </a:t>
            </a:r>
            <a:r>
              <a:rPr lang="en-US" altLang="zh-CN" baseline="0" dirty="0" smtClean="0"/>
              <a:t>are three features:</a:t>
            </a:r>
          </a:p>
          <a:p>
            <a:pPr marL="0" marR="0" indent="0" algn="l" defTabSz="1219170" rtl="0" eaLnBrk="1" fontAlgn="auto" latinLnBrk="0" hangingPunct="1">
              <a:lnSpc>
                <a:spcPct val="100000"/>
              </a:lnSpc>
              <a:spcBef>
                <a:spcPts val="0"/>
              </a:spcBef>
              <a:spcAft>
                <a:spcPts val="0"/>
              </a:spcAft>
              <a:buClrTx/>
              <a:buSzTx/>
              <a:buFontTx/>
              <a:buNone/>
              <a:tabLst/>
              <a:defRPr/>
            </a:pPr>
            <a:r>
              <a:rPr lang="en-US" altLang="zh-CN" baseline="0" dirty="0" smtClean="0"/>
              <a:t>1) Provide declarative real-time components 2) Provide four types of communication channels that </a:t>
            </a:r>
            <a:r>
              <a:rPr lang="en-US" sz="1600" b="0" i="0" u="none" strike="noStrike" kern="1200" baseline="0" dirty="0" smtClean="0">
                <a:solidFill>
                  <a:schemeClr val="tx1"/>
                </a:solidFill>
                <a:latin typeface="Arial" charset="0"/>
                <a:ea typeface="+mn-ea"/>
                <a:cs typeface="+mn-cs"/>
              </a:rPr>
              <a:t>provide control over how components to communicate in real-time context, as well mechanisms to interact with non real-time functionalities in Android.</a:t>
            </a:r>
            <a:endParaRPr lang="en-US" altLang="zh-CN"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altLang="zh-CN" baseline="0" dirty="0" smtClean="0"/>
              <a:t>3) At the same time, to avoid non-real-time interruption on memory management, we use region-based allocation to enforce memory guarantees of all real-time components.</a:t>
            </a:r>
          </a:p>
          <a:p>
            <a:pPr marL="0" marR="0" indent="0" algn="l" defTabSz="121917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altLang="zh-CN" baseline="0" dirty="0" smtClean="0"/>
              <a:t>I will explain design details in the following slides. There are three design principle that guide throughout the design over our programming model.</a:t>
            </a:r>
          </a:p>
        </p:txBody>
      </p:sp>
      <p:sp>
        <p:nvSpPr>
          <p:cNvPr id="4" name="Slide Number Placeholder 3"/>
          <p:cNvSpPr>
            <a:spLocks noGrp="1"/>
          </p:cNvSpPr>
          <p:nvPr>
            <p:ph type="sldNum" sz="quarter" idx="10"/>
          </p:nvPr>
        </p:nvSpPr>
        <p:spPr/>
        <p:txBody>
          <a:bodyPr/>
          <a:lstStyle/>
          <a:p>
            <a:fld id="{02322656-8894-1544-92AA-01B3CF5E6182}" type="slidenum">
              <a:rPr lang="en-US" smtClean="0"/>
              <a:pPr/>
              <a:t>7</a:t>
            </a:fld>
            <a:endParaRPr lang="en-US" dirty="0"/>
          </a:p>
        </p:txBody>
      </p:sp>
    </p:spTree>
    <p:extLst>
      <p:ext uri="{BB962C8B-B14F-4D97-AF65-F5344CB8AC3E}">
        <p14:creationId xmlns:p14="http://schemas.microsoft.com/office/powerpoint/2010/main" val="254504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For real-time expressiveness, we provide real-time service/receiver, which are derived from android components, and we add periodic task for …. As Android application required, all real-time components must declare in an application manifest file. We expand the manifest schema with real-time extension. </a:t>
            </a:r>
          </a:p>
          <a:p>
            <a:pPr marL="0" marR="0" indent="0" algn="l" defTabSz="121917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altLang="zh-CN" baseline="0" dirty="0" smtClean="0"/>
              <a:t>This declarative model serves two purposes</a:t>
            </a:r>
            <a:r>
              <a:rPr lang="zh-CN" altLang="en-US" baseline="0" dirty="0" smtClean="0"/>
              <a:t>：</a:t>
            </a:r>
            <a:r>
              <a:rPr lang="en-US" altLang="zh-CN" baseline="0" dirty="0" smtClean="0"/>
              <a:t>1</a:t>
            </a:r>
            <a:r>
              <a:rPr lang="zh-CN" altLang="en-US" baseline="0" dirty="0" smtClean="0"/>
              <a:t>）</a:t>
            </a:r>
            <a:r>
              <a:rPr lang="en-US" altLang="zh-CN" baseline="0" dirty="0" smtClean="0"/>
              <a:t>it decouples the application logic and real-time requirements. The real-time related complexity are almost provided by our framework work with </a:t>
            </a:r>
            <a:r>
              <a:rPr lang="en-US" altLang="zh-CN" baseline="0" dirty="0" err="1" smtClean="0"/>
              <a:t>rt</a:t>
            </a:r>
            <a:r>
              <a:rPr lang="en-US" altLang="zh-CN" baseline="0" dirty="0" smtClean="0"/>
              <a:t> configuration. These information then can be used for application validation as well prior to execution.</a:t>
            </a:r>
          </a:p>
          <a:p>
            <a:pPr marL="0" marR="0" indent="0" algn="l" defTabSz="121917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altLang="zh-CN" baseline="0" dirty="0" smtClean="0"/>
              <a:t>For example, (click) , the processing service, its priority and timing parameters for task scheduling. The memory guarantee is defined as memory bound through an element called mem-size. I will talk about it later in details.  </a:t>
            </a:r>
          </a:p>
          <a:p>
            <a:pPr marL="0" marR="0" indent="0" algn="l" defTabSz="1219170" rtl="0" eaLnBrk="1" fontAlgn="auto" latinLnBrk="0" hangingPunct="1">
              <a:lnSpc>
                <a:spcPct val="100000"/>
              </a:lnSpc>
              <a:spcBef>
                <a:spcPts val="0"/>
              </a:spcBef>
              <a:spcAft>
                <a:spcPts val="0"/>
              </a:spcAft>
              <a:buClrTx/>
              <a:buSzTx/>
              <a:buFontTx/>
              <a:buNone/>
              <a:tabLst/>
              <a:defRPr/>
            </a:pPr>
            <a:r>
              <a:rPr lang="en-US" altLang="zh-CN" baseline="0" dirty="0" smtClean="0"/>
              <a:t>(</a:t>
            </a:r>
            <a:r>
              <a:rPr lang="en-US" baseline="0" dirty="0" smtClean="0"/>
              <a:t>From developer’s point of view, developers just need to declare memory bound of each component with </a:t>
            </a:r>
            <a:r>
              <a:rPr lang="en-US" baseline="0" dirty="0" err="1" smtClean="0"/>
              <a:t>memSize</a:t>
            </a:r>
            <a:r>
              <a:rPr lang="en-US" baseline="0" dirty="0" smtClean="0"/>
              <a:t>, the rest </a:t>
            </a:r>
            <a:r>
              <a:rPr lang="en-US" baseline="0" dirty="0" smtClean="0">
                <a:solidFill>
                  <a:schemeClr val="tx1">
                    <a:lumMod val="50000"/>
                  </a:schemeClr>
                </a:solidFill>
              </a:rPr>
              <a:t>is </a:t>
            </a:r>
            <a:r>
              <a:rPr lang="en-US" dirty="0" smtClean="0">
                <a:solidFill>
                  <a:schemeClr val="tx1">
                    <a:lumMod val="50000"/>
                  </a:schemeClr>
                </a:solidFill>
              </a:rPr>
              <a:t>transparent </a:t>
            </a:r>
            <a:r>
              <a:rPr lang="en-US" dirty="0" smtClean="0">
                <a:solidFill>
                  <a:schemeClr val="tx1">
                    <a:lumMod val="50000"/>
                  </a:schemeClr>
                </a:solidFill>
              </a:rPr>
              <a:t>to developers. </a:t>
            </a:r>
            <a:r>
              <a:rPr lang="en-US" altLang="zh-CN" baseline="0" dirty="0" smtClean="0"/>
              <a:t>)</a:t>
            </a:r>
          </a:p>
          <a:p>
            <a:pPr marL="0" marR="0" indent="0" algn="l" defTabSz="1219170" rtl="0" eaLnBrk="1" fontAlgn="auto" latinLnBrk="0" hangingPunct="1">
              <a:lnSpc>
                <a:spcPct val="100000"/>
              </a:lnSpc>
              <a:spcBef>
                <a:spcPts val="0"/>
              </a:spcBef>
              <a:spcAft>
                <a:spcPts val="0"/>
              </a:spcAft>
              <a:buClrTx/>
              <a:buSzTx/>
              <a:buFontTx/>
              <a:buNone/>
              <a:tabLst/>
              <a:defRPr/>
            </a:pPr>
            <a:r>
              <a:rPr lang="en-US" altLang="zh-CN" baseline="0" dirty="0" smtClean="0"/>
              <a:t>With all of the memory bounds in an application, we can reason if there are enough memory for all real-time components to execute.</a:t>
            </a:r>
          </a:p>
          <a:p>
            <a:pPr marL="0" marR="0" indent="0" algn="l" defTabSz="121917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As the slide lists, we provide real-time service and broadcast receiver. They inherited semantic of Android component. The real-time service is used for …, the RT receiver is used for … An additional periodic task is added to express the periodic logic in real-time context. I also extend the schema of Android application manifest, developers have to specify all real-time configuration in the application manifest. Here is a part of code snippet for the Processing Service as an example. We add additional sub-elements and attributes for timing parameters and memory usage quotation.  All of these real-time configuration are used for RTDroid static analysis for </a:t>
            </a:r>
            <a:r>
              <a:rPr lang="en-US" baseline="0" dirty="0" err="1" smtClean="0"/>
              <a:t>scheduability</a:t>
            </a:r>
            <a:r>
              <a:rPr lang="en-US" baseline="0" dirty="0" smtClean="0"/>
              <a:t> and memory usage.</a:t>
            </a:r>
          </a:p>
          <a:p>
            <a:pPr marL="0" marR="0" indent="0" algn="l" defTabSz="121917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1219170" rtl="0" eaLnBrk="1" fontAlgn="auto" latinLnBrk="0" hangingPunct="1">
              <a:lnSpc>
                <a:spcPct val="100000"/>
              </a:lnSpc>
              <a:spcBef>
                <a:spcPts val="0"/>
              </a:spcBef>
              <a:spcAft>
                <a:spcPts val="0"/>
              </a:spcAft>
              <a:buClrTx/>
              <a:buSzTx/>
              <a:buFontTx/>
              <a:buNone/>
              <a:tabLst/>
              <a:defRPr/>
            </a:pPr>
            <a:r>
              <a:rPr lang="en-US" b="0" dirty="0" smtClean="0"/>
              <a:t>The lifetime</a:t>
            </a:r>
            <a:r>
              <a:rPr lang="en-US" b="0" baseline="0" dirty="0" smtClean="0"/>
              <a:t> management of RTDroid components are similar to Android by trigging the callback functions on the components via events from system or other applications. For example,   </a:t>
            </a:r>
            <a:endParaRPr lang="en-US" b="0" dirty="0" smtClean="0"/>
          </a:p>
          <a:p>
            <a:endParaRPr lang="en-US" baseline="0" dirty="0" smtClean="0"/>
          </a:p>
          <a:p>
            <a:r>
              <a:rPr lang="en-US" baseline="0" dirty="0" smtClean="0"/>
              <a:t>Notice that We don’t consider UI to be a real-time component. Instead, we allow for interactions between non-real-time UI components and real-time components through our message channels. </a:t>
            </a:r>
          </a:p>
          <a:p>
            <a:endParaRPr lang="en-US" baseline="0" dirty="0" smtClean="0"/>
          </a:p>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Difference between android and RTDroid, the RTDroid’ real-time components run in their own thread in order to assign priority individually. Periodic task is a sub-component of real-time service for periodic computation.  </a:t>
            </a:r>
          </a:p>
          <a:p>
            <a:endParaRPr lang="en-US" baseline="0" dirty="0" smtClean="0"/>
          </a:p>
          <a:p>
            <a:endParaRPr lang="en-US" baseline="0" dirty="0" smtClean="0"/>
          </a:p>
          <a:p>
            <a:r>
              <a:rPr lang="en-US" baseline="0" dirty="0" smtClean="0"/>
              <a:t>Notice that We don’t consider UI to be a real-time component. Instead, we allow for interactions between non-real-time UI components and real-time components through our message channels. </a:t>
            </a:r>
          </a:p>
        </p:txBody>
      </p:sp>
      <p:sp>
        <p:nvSpPr>
          <p:cNvPr id="4" name="Slide Number Placeholder 3"/>
          <p:cNvSpPr>
            <a:spLocks noGrp="1"/>
          </p:cNvSpPr>
          <p:nvPr>
            <p:ph type="sldNum" sz="quarter" idx="10"/>
          </p:nvPr>
        </p:nvSpPr>
        <p:spPr/>
        <p:txBody>
          <a:bodyPr/>
          <a:lstStyle/>
          <a:p>
            <a:fld id="{02322656-8894-1544-92AA-01B3CF5E6182}" type="slidenum">
              <a:rPr lang="en-US" smtClean="0"/>
              <a:pPr/>
              <a:t>8</a:t>
            </a:fld>
            <a:endParaRPr lang="en-US" dirty="0"/>
          </a:p>
        </p:txBody>
      </p:sp>
    </p:spTree>
    <p:extLst>
      <p:ext uri="{BB962C8B-B14F-4D97-AF65-F5344CB8AC3E}">
        <p14:creationId xmlns:p14="http://schemas.microsoft.com/office/powerpoint/2010/main" val="34078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For communication, we provide four types of communication channels. </a:t>
            </a:r>
          </a:p>
          <a:p>
            <a:pPr marL="0" marR="0" indent="0" algn="l" defTabSz="1219170" rtl="0" eaLnBrk="1" fontAlgn="auto" latinLnBrk="0" hangingPunct="1">
              <a:lnSpc>
                <a:spcPct val="100000"/>
              </a:lnSpc>
              <a:spcBef>
                <a:spcPts val="0"/>
              </a:spcBef>
              <a:spcAft>
                <a:spcPts val="0"/>
              </a:spcAft>
              <a:buClrTx/>
              <a:buSzTx/>
              <a:buFontTx/>
              <a:buNone/>
              <a:tabLst/>
              <a:defRPr/>
            </a:pPr>
            <a:r>
              <a:rPr lang="en-US" baseline="0" dirty="0" smtClean="0"/>
              <a:t>The first three channels must be declared before used, the declaration of a real-time channel contains real-time policies for delivery order, processing order, other constrains.</a:t>
            </a:r>
          </a:p>
          <a:p>
            <a:pPr marL="0" marR="0" indent="0" algn="l" defTabSz="121917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tx1"/>
                </a:solidFill>
                <a:latin typeface="Arial" charset="0"/>
                <a:ea typeface="+mn-ea"/>
                <a:cs typeface="+mn-cs"/>
              </a:rPr>
              <a:t>To send and receive message, a real-time components must declare itself as a subscriber or a publisher with an integer which specifies the number of message the component will send/receiver per execution. we add this constrain because each component specifies its memory bound. So we can’t allow arbitrage messaging sending/receiving. Otherwise, </a:t>
            </a:r>
            <a:r>
              <a:rPr lang="en-US" sz="1600" b="0" i="0" u="none" strike="noStrike" kern="1200" baseline="0" smtClean="0">
                <a:solidFill>
                  <a:schemeClr val="tx1"/>
                </a:solidFill>
                <a:latin typeface="Arial" charset="0"/>
                <a:ea typeface="+mn-ea"/>
                <a:cs typeface="+mn-cs"/>
              </a:rPr>
              <a:t>memory bound will </a:t>
            </a:r>
            <a:r>
              <a:rPr lang="en-US" sz="1600" b="0" i="0" u="none" strike="noStrike" kern="1200" baseline="0" dirty="0" smtClean="0">
                <a:solidFill>
                  <a:schemeClr val="tx1"/>
                </a:solidFill>
                <a:latin typeface="Arial" charset="0"/>
                <a:ea typeface="+mn-ea"/>
                <a:cs typeface="+mn-cs"/>
              </a:rPr>
              <a:t>be blowup. Thus, We can verify the message processing can keep up with message queuing.</a:t>
            </a:r>
          </a:p>
          <a:p>
            <a:pPr marL="0" marR="0" indent="0" algn="l" defTabSz="1219170" rtl="0" eaLnBrk="1" fontAlgn="auto" latinLnBrk="0" hangingPunct="1">
              <a:lnSpc>
                <a:spcPct val="100000"/>
              </a:lnSpc>
              <a:spcBef>
                <a:spcPts val="0"/>
              </a:spcBef>
              <a:spcAft>
                <a:spcPts val="0"/>
              </a:spcAft>
              <a:buClrTx/>
              <a:buSzTx/>
              <a:buFontTx/>
              <a:buNone/>
              <a:tabLst/>
              <a:defRPr/>
            </a:pPr>
            <a:endParaRPr lang="en-US" altLang="zh-CN" sz="1600" b="0" i="0" kern="1200" baseline="0" dirty="0" smtClean="0">
              <a:solidFill>
                <a:schemeClr val="tx1"/>
              </a:solidFill>
              <a:effectLst/>
              <a:latin typeface="Arial" charset="0"/>
              <a:ea typeface="+mn-ea"/>
              <a:cs typeface="+mn-cs"/>
            </a:endParaRPr>
          </a:p>
          <a:p>
            <a:pPr marL="0" marR="0" indent="0" algn="l" defTabSz="121917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tx1"/>
                </a:solidFill>
                <a:latin typeface="Arial" charset="0"/>
                <a:ea typeface="+mn-ea"/>
                <a:cs typeface="+mn-cs"/>
              </a:rPr>
              <a:t>At last, for the cross-context channel, a singleton instance of it is created by default to facilitate interaction with other Android applications and system services. </a:t>
            </a:r>
          </a:p>
        </p:txBody>
      </p:sp>
      <p:sp>
        <p:nvSpPr>
          <p:cNvPr id="4" name="Slide Number Placeholder 3"/>
          <p:cNvSpPr>
            <a:spLocks noGrp="1"/>
          </p:cNvSpPr>
          <p:nvPr>
            <p:ph type="sldNum" sz="quarter" idx="10"/>
          </p:nvPr>
        </p:nvSpPr>
        <p:spPr/>
        <p:txBody>
          <a:bodyPr/>
          <a:lstStyle/>
          <a:p>
            <a:fld id="{02322656-8894-1544-92AA-01B3CF5E6182}" type="slidenum">
              <a:rPr lang="en-US" smtClean="0"/>
              <a:pPr/>
              <a:t>9</a:t>
            </a:fld>
            <a:endParaRPr lang="en-US" dirty="0"/>
          </a:p>
        </p:txBody>
      </p:sp>
    </p:spTree>
    <p:extLst>
      <p:ext uri="{BB962C8B-B14F-4D97-AF65-F5344CB8AC3E}">
        <p14:creationId xmlns:p14="http://schemas.microsoft.com/office/powerpoint/2010/main" val="1019980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tx1"/>
                </a:solidFill>
                <a:latin typeface="+mj-lt"/>
                <a:ea typeface="Georgia" charset="0"/>
                <a:cs typeface="Georgia" charset="0"/>
              </a:defRPr>
            </a:lvl1pPr>
          </a:lstStyle>
          <a:p>
            <a:pPr lvl="0"/>
            <a:r>
              <a:rPr lang="en-US" dirty="0" smtClean="0"/>
              <a:t>Sub-topic</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6046265"/>
            <a:ext cx="4650699" cy="344911"/>
          </a:xfrm>
          <a:prstGeom prst="rect">
            <a:avLst/>
          </a:prstGeom>
        </p:spPr>
      </p:pic>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8115210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mj-lt"/>
                <a:ea typeface="Georgia" charset="0"/>
                <a:cs typeface="Georgia" charset="0"/>
              </a:defRPr>
            </a:lvl1pPr>
          </a:lstStyle>
          <a:p>
            <a:pPr lvl="0"/>
            <a:r>
              <a:rPr lang="en-US" dirty="0" smtClean="0"/>
              <a:t>Sub-topic</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6046265"/>
            <a:ext cx="4650699" cy="344912"/>
          </a:xfrm>
          <a:prstGeom prst="rect">
            <a:avLst/>
          </a:prstGeom>
        </p:spPr>
      </p:pic>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tx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100" y="366636"/>
            <a:ext cx="4800600" cy="356028"/>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106" y="366636"/>
            <a:ext cx="4800588" cy="356028"/>
          </a:xfrm>
          <a:prstGeom prst="rect">
            <a:avLst/>
          </a:prstGeom>
        </p:spPr>
      </p:pic>
    </p:spTree>
    <p:extLst>
      <p:ext uri="{BB962C8B-B14F-4D97-AF65-F5344CB8AC3E}">
        <p14:creationId xmlns:p14="http://schemas.microsoft.com/office/powerpoint/2010/main" val="851996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baseline="0"/>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smtClean="0"/>
              <a:t>Click to edit title</a:t>
            </a:r>
            <a:endParaRPr lang="en-US" dirty="0"/>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19100" y="366636"/>
            <a:ext cx="4800600" cy="356028"/>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895" r:id="rId5"/>
    <p:sldLayoutId id="2147483897" r:id="rId6"/>
    <p:sldLayoutId id="2147483907" r:id="rId7"/>
    <p:sldLayoutId id="2147483898" r:id="rId8"/>
    <p:sldLayoutId id="2147483900" r:id="rId9"/>
    <p:sldLayoutId id="2147483906" r:id="rId10"/>
    <p:sldLayoutId id="2147483902"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hyperlink" Target="http://goo.gl/G5UXq" TargetMode="External"/><Relationship Id="rId13"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hyperlink" Target="http://goo.gl/ITQsW0" TargetMode="External"/><Relationship Id="rId12" Type="http://schemas.openxmlformats.org/officeDocument/2006/relationships/hyperlink" Target="http://www.phonesat.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hyperlink" Target="http://www.sstl.co.uk/" TargetMode="External"/><Relationship Id="rId5" Type="http://schemas.openxmlformats.org/officeDocument/2006/relationships/image" Target="../media/image20.png"/><Relationship Id="rId10" Type="http://schemas.openxmlformats.org/officeDocument/2006/relationships/image" Target="../media/image22.jpeg"/><Relationship Id="rId4" Type="http://schemas.openxmlformats.org/officeDocument/2006/relationships/image" Target="../media/image19.png"/><Relationship Id="rId9" Type="http://schemas.openxmlformats.org/officeDocument/2006/relationships/hyperlink" Target="http://goo.gl/DYVOt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58367" y="3481934"/>
            <a:ext cx="7906793" cy="1945743"/>
          </a:xfrm>
        </p:spPr>
        <p:txBody>
          <a:bodyPr/>
          <a:lstStyle/>
          <a:p>
            <a:r>
              <a:rPr lang="en-US" dirty="0" smtClean="0">
                <a:solidFill>
                  <a:schemeClr val="bg1">
                    <a:lumMod val="50000"/>
                  </a:schemeClr>
                </a:solidFill>
              </a:rPr>
              <a:t>Yin Yan</a:t>
            </a:r>
            <a:r>
              <a:rPr lang="en-US" sz="2000" baseline="30000" dirty="0" smtClean="0">
                <a:solidFill>
                  <a:schemeClr val="bg1">
                    <a:lumMod val="75000"/>
                  </a:schemeClr>
                </a:solidFill>
              </a:rPr>
              <a:t>¶</a:t>
            </a:r>
            <a:r>
              <a:rPr lang="en-US" dirty="0" smtClean="0">
                <a:solidFill>
                  <a:schemeClr val="bg1">
                    <a:lumMod val="75000"/>
                  </a:schemeClr>
                </a:solidFill>
              </a:rPr>
              <a:t>, </a:t>
            </a:r>
            <a:r>
              <a:rPr lang="en-US" dirty="0" err="1" smtClean="0">
                <a:solidFill>
                  <a:schemeClr val="bg1">
                    <a:lumMod val="75000"/>
                  </a:schemeClr>
                </a:solidFill>
              </a:rPr>
              <a:t>Karthik</a:t>
            </a:r>
            <a:r>
              <a:rPr lang="en-US" dirty="0" smtClean="0">
                <a:solidFill>
                  <a:schemeClr val="bg1">
                    <a:lumMod val="75000"/>
                  </a:schemeClr>
                </a:solidFill>
              </a:rPr>
              <a:t> </a:t>
            </a:r>
            <a:r>
              <a:rPr lang="en-US" dirty="0" err="1" smtClean="0">
                <a:solidFill>
                  <a:schemeClr val="bg1">
                    <a:lumMod val="75000"/>
                  </a:schemeClr>
                </a:solidFill>
              </a:rPr>
              <a:t>Dantu</a:t>
            </a:r>
            <a:r>
              <a:rPr lang="en-US" sz="2000" baseline="30000" dirty="0" smtClean="0">
                <a:solidFill>
                  <a:schemeClr val="bg1">
                    <a:lumMod val="75000"/>
                  </a:schemeClr>
                </a:solidFill>
              </a:rPr>
              <a:t>¶</a:t>
            </a:r>
            <a:r>
              <a:rPr lang="en-US" dirty="0" smtClean="0">
                <a:solidFill>
                  <a:schemeClr val="bg1">
                    <a:lumMod val="75000"/>
                  </a:schemeClr>
                </a:solidFill>
              </a:rPr>
              <a:t>, Steven Y. </a:t>
            </a:r>
            <a:r>
              <a:rPr lang="en-US" dirty="0" err="1" smtClean="0">
                <a:solidFill>
                  <a:schemeClr val="bg1">
                    <a:lumMod val="75000"/>
                  </a:schemeClr>
                </a:solidFill>
              </a:rPr>
              <a:t>Ko</a:t>
            </a:r>
            <a:r>
              <a:rPr lang="en-US" sz="2000" baseline="30000" dirty="0" smtClean="0">
                <a:solidFill>
                  <a:schemeClr val="bg1">
                    <a:lumMod val="75000"/>
                  </a:schemeClr>
                </a:solidFill>
              </a:rPr>
              <a:t>¶</a:t>
            </a:r>
            <a:r>
              <a:rPr lang="en-US" dirty="0" smtClean="0">
                <a:solidFill>
                  <a:schemeClr val="bg1">
                    <a:lumMod val="75000"/>
                  </a:schemeClr>
                </a:solidFill>
              </a:rPr>
              <a:t>, </a:t>
            </a:r>
          </a:p>
          <a:p>
            <a:r>
              <a:rPr lang="en-US" dirty="0" smtClean="0">
                <a:solidFill>
                  <a:schemeClr val="bg1">
                    <a:lumMod val="75000"/>
                  </a:schemeClr>
                </a:solidFill>
              </a:rPr>
              <a:t>Jan </a:t>
            </a:r>
            <a:r>
              <a:rPr lang="en-US" dirty="0" err="1" smtClean="0">
                <a:solidFill>
                  <a:schemeClr val="bg1">
                    <a:lumMod val="75000"/>
                  </a:schemeClr>
                </a:solidFill>
              </a:rPr>
              <a:t>Vitek</a:t>
            </a:r>
            <a:r>
              <a:rPr lang="en-US" sz="2000" baseline="30000" dirty="0" smtClean="0">
                <a:solidFill>
                  <a:schemeClr val="bg1">
                    <a:lumMod val="75000"/>
                  </a:schemeClr>
                </a:solidFill>
              </a:rPr>
              <a:t>†</a:t>
            </a:r>
            <a:r>
              <a:rPr lang="en-US" dirty="0" smtClean="0">
                <a:solidFill>
                  <a:schemeClr val="bg1">
                    <a:lumMod val="75000"/>
                  </a:schemeClr>
                </a:solidFill>
              </a:rPr>
              <a:t>, </a:t>
            </a:r>
            <a:r>
              <a:rPr lang="en-US" dirty="0">
                <a:solidFill>
                  <a:schemeClr val="bg1">
                    <a:lumMod val="75000"/>
                  </a:schemeClr>
                </a:solidFill>
              </a:rPr>
              <a:t>Lukasz </a:t>
            </a:r>
            <a:r>
              <a:rPr lang="en-US" dirty="0" err="1">
                <a:solidFill>
                  <a:schemeClr val="bg1">
                    <a:lumMod val="75000"/>
                  </a:schemeClr>
                </a:solidFill>
              </a:rPr>
              <a:t>Ziarek</a:t>
            </a:r>
            <a:r>
              <a:rPr lang="en-US" sz="2000" baseline="30000" dirty="0">
                <a:solidFill>
                  <a:schemeClr val="bg1">
                    <a:lumMod val="75000"/>
                  </a:schemeClr>
                </a:solidFill>
              </a:rPr>
              <a:t>¶</a:t>
            </a:r>
            <a:endParaRPr lang="en-US" sz="2000" baseline="30000" dirty="0" smtClean="0">
              <a:solidFill>
                <a:schemeClr val="bg1">
                  <a:lumMod val="75000"/>
                </a:schemeClr>
              </a:solidFill>
            </a:endParaRPr>
          </a:p>
          <a:p>
            <a:r>
              <a:rPr lang="en-US" sz="2000" baseline="30000" dirty="0" smtClean="0">
                <a:solidFill>
                  <a:schemeClr val="bg1">
                    <a:lumMod val="75000"/>
                  </a:schemeClr>
                </a:solidFill>
              </a:rPr>
              <a:t>¶ </a:t>
            </a:r>
            <a:r>
              <a:rPr lang="en-US" sz="2000" i="1" dirty="0">
                <a:solidFill>
                  <a:schemeClr val="bg1">
                    <a:lumMod val="75000"/>
                  </a:schemeClr>
                </a:solidFill>
              </a:rPr>
              <a:t>S</a:t>
            </a:r>
            <a:r>
              <a:rPr lang="en-US" sz="2000" i="1" dirty="0" smtClean="0">
                <a:solidFill>
                  <a:schemeClr val="bg1">
                    <a:lumMod val="75000"/>
                  </a:schemeClr>
                </a:solidFill>
              </a:rPr>
              <a:t>tate University of New York at Buffalo </a:t>
            </a:r>
          </a:p>
          <a:p>
            <a:r>
              <a:rPr lang="en-US" sz="2000" baseline="30000" dirty="0" smtClean="0">
                <a:solidFill>
                  <a:schemeClr val="bg1">
                    <a:lumMod val="75000"/>
                  </a:schemeClr>
                </a:solidFill>
              </a:rPr>
              <a:t>†</a:t>
            </a:r>
            <a:r>
              <a:rPr lang="en-US" sz="2000" i="1" dirty="0" smtClean="0">
                <a:solidFill>
                  <a:schemeClr val="bg1">
                    <a:lumMod val="75000"/>
                  </a:schemeClr>
                </a:solidFill>
              </a:rPr>
              <a:t>Northeastern University</a:t>
            </a:r>
            <a:endParaRPr lang="en-US" sz="2000" i="1" dirty="0">
              <a:solidFill>
                <a:schemeClr val="bg1">
                  <a:lumMod val="75000"/>
                </a:schemeClr>
              </a:solidFill>
            </a:endParaRPr>
          </a:p>
        </p:txBody>
      </p:sp>
      <p:sp>
        <p:nvSpPr>
          <p:cNvPr id="3" name="Title 2"/>
          <p:cNvSpPr>
            <a:spLocks noGrp="1"/>
          </p:cNvSpPr>
          <p:nvPr>
            <p:ph type="ctrTitle"/>
          </p:nvPr>
        </p:nvSpPr>
        <p:spPr>
          <a:xfrm>
            <a:off x="658368" y="2052535"/>
            <a:ext cx="6638544" cy="1227561"/>
          </a:xfrm>
        </p:spPr>
        <p:txBody>
          <a:bodyPr>
            <a:normAutofit/>
          </a:bodyPr>
          <a:lstStyle/>
          <a:p>
            <a:r>
              <a:rPr lang="en-US" altLang="zh-CN" sz="3600" cap="none" dirty="0" smtClean="0"/>
              <a:t>Making Android Run On Time</a:t>
            </a:r>
            <a:endParaRPr lang="en-US" sz="3600" cap="none" dirty="0"/>
          </a:p>
        </p:txBody>
      </p:sp>
      <p:sp>
        <p:nvSpPr>
          <p:cNvPr id="4" name="Rectangle 3"/>
          <p:cNvSpPr/>
          <p:nvPr/>
        </p:nvSpPr>
        <p:spPr>
          <a:xfrm>
            <a:off x="658368" y="6419714"/>
            <a:ext cx="5371062" cy="307777"/>
          </a:xfrm>
          <a:prstGeom prst="rect">
            <a:avLst/>
          </a:prstGeom>
        </p:spPr>
        <p:txBody>
          <a:bodyPr wrap="square">
            <a:spAutoFit/>
          </a:bodyPr>
          <a:lstStyle/>
          <a:p>
            <a:r>
              <a:rPr lang="en-US" altLang="zh-CN" sz="1400" dirty="0" smtClean="0">
                <a:solidFill>
                  <a:schemeClr val="tx1">
                    <a:lumMod val="50000"/>
                  </a:schemeClr>
                </a:solidFill>
              </a:rPr>
              <a:t>http://rtdroid.cse.buffalo.edu</a:t>
            </a:r>
            <a:endParaRPr lang="en-US" altLang="zh-CN" sz="1400" dirty="0">
              <a:solidFill>
                <a:schemeClr val="tx1">
                  <a:lumMod val="50000"/>
                </a:schemeClr>
              </a:solidFill>
            </a:endParaRPr>
          </a:p>
        </p:txBody>
      </p:sp>
    </p:spTree>
    <p:extLst>
      <p:ext uri="{BB962C8B-B14F-4D97-AF65-F5344CB8AC3E}">
        <p14:creationId xmlns:p14="http://schemas.microsoft.com/office/powerpoint/2010/main" val="1736673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5" y="2227754"/>
            <a:ext cx="10894973" cy="1868721"/>
          </a:xfrm>
        </p:spPr>
        <p:txBody>
          <a:bodyPr/>
          <a:lstStyle/>
          <a:p>
            <a:pPr>
              <a:buFont typeface="Arial" panose="020B0604020202020204" pitchFamily="34" charset="0"/>
              <a:buChar char="•"/>
            </a:pPr>
            <a:r>
              <a:rPr lang="en-US" dirty="0" smtClean="0">
                <a:solidFill>
                  <a:schemeClr val="tx1">
                    <a:lumMod val="50000"/>
                  </a:schemeClr>
                </a:solidFill>
              </a:rPr>
              <a:t>Region-based memory management with constant cost for object </a:t>
            </a:r>
            <a:r>
              <a:rPr lang="en-US" dirty="0">
                <a:solidFill>
                  <a:schemeClr val="tx1">
                    <a:lumMod val="50000"/>
                  </a:schemeClr>
                </a:solidFill>
              </a:rPr>
              <a:t>allocation and </a:t>
            </a:r>
            <a:r>
              <a:rPr lang="en-US" dirty="0" smtClean="0">
                <a:solidFill>
                  <a:schemeClr val="tx1">
                    <a:lumMod val="50000"/>
                  </a:schemeClr>
                </a:solidFill>
              </a:rPr>
              <a:t>reclamation.</a:t>
            </a:r>
            <a:endParaRPr lang="en-US" b="1" dirty="0" smtClean="0">
              <a:solidFill>
                <a:schemeClr val="tx1">
                  <a:lumMod val="50000"/>
                </a:schemeClr>
              </a:solidFill>
            </a:endParaRPr>
          </a:p>
          <a:p>
            <a:pPr>
              <a:buFont typeface="Arial" panose="020B0604020202020204" pitchFamily="34" charset="0"/>
              <a:buChar char="•"/>
            </a:pPr>
            <a:r>
              <a:rPr lang="en-US" dirty="0">
                <a:solidFill>
                  <a:schemeClr val="tx1">
                    <a:lumMod val="50000"/>
                  </a:schemeClr>
                </a:solidFill>
              </a:rPr>
              <a:t>Based on the concept of the scoped memory in </a:t>
            </a:r>
            <a:r>
              <a:rPr lang="en-US" dirty="0" smtClean="0">
                <a:solidFill>
                  <a:schemeClr val="tx1">
                    <a:lumMod val="50000"/>
                  </a:schemeClr>
                </a:solidFill>
              </a:rPr>
              <a:t>RTSJ</a:t>
            </a:r>
          </a:p>
          <a:p>
            <a:pPr>
              <a:buFont typeface="Arial" panose="020B0604020202020204" pitchFamily="34" charset="0"/>
              <a:buChar char="•"/>
            </a:pPr>
            <a:r>
              <a:rPr lang="en-US" dirty="0" smtClean="0">
                <a:solidFill>
                  <a:schemeClr val="tx1">
                    <a:lumMod val="50000"/>
                  </a:schemeClr>
                </a:solidFill>
              </a:rPr>
              <a:t>The </a:t>
            </a:r>
            <a:r>
              <a:rPr lang="en-US" dirty="0">
                <a:solidFill>
                  <a:schemeClr val="tx1">
                    <a:lumMod val="50000"/>
                  </a:schemeClr>
                </a:solidFill>
              </a:rPr>
              <a:t>complexity of </a:t>
            </a:r>
            <a:r>
              <a:rPr lang="en-US" dirty="0" smtClean="0">
                <a:solidFill>
                  <a:schemeClr val="tx1">
                    <a:lumMod val="50000"/>
                  </a:schemeClr>
                </a:solidFill>
              </a:rPr>
              <a:t>region </a:t>
            </a:r>
            <a:r>
              <a:rPr lang="en-US" dirty="0">
                <a:solidFill>
                  <a:schemeClr val="tx1">
                    <a:lumMod val="50000"/>
                  </a:schemeClr>
                </a:solidFill>
              </a:rPr>
              <a:t>management </a:t>
            </a:r>
            <a:r>
              <a:rPr lang="en-US" dirty="0" smtClean="0">
                <a:solidFill>
                  <a:schemeClr val="tx1">
                    <a:lumMod val="50000"/>
                  </a:schemeClr>
                </a:solidFill>
              </a:rPr>
              <a:t>is </a:t>
            </a:r>
            <a:r>
              <a:rPr lang="en-US" altLang="zh-CN" dirty="0" smtClean="0">
                <a:solidFill>
                  <a:schemeClr val="tx1">
                    <a:lumMod val="50000"/>
                  </a:schemeClr>
                </a:solidFill>
              </a:rPr>
              <a:t>hidden</a:t>
            </a:r>
            <a:r>
              <a:rPr lang="en-US" dirty="0" smtClean="0">
                <a:solidFill>
                  <a:schemeClr val="tx1">
                    <a:lumMod val="50000"/>
                  </a:schemeClr>
                </a:solidFill>
              </a:rPr>
              <a:t> </a:t>
            </a:r>
            <a:r>
              <a:rPr lang="en-US" altLang="zh-CN" dirty="0" smtClean="0">
                <a:solidFill>
                  <a:schemeClr val="tx1">
                    <a:lumMod val="50000"/>
                  </a:schemeClr>
                </a:solidFill>
              </a:rPr>
              <a:t>in</a:t>
            </a:r>
            <a:r>
              <a:rPr lang="en-US" dirty="0" smtClean="0">
                <a:solidFill>
                  <a:schemeClr val="tx1">
                    <a:lumMod val="50000"/>
                  </a:schemeClr>
                </a:solidFill>
              </a:rPr>
              <a:t> </a:t>
            </a:r>
            <a:r>
              <a:rPr lang="en-US" dirty="0">
                <a:solidFill>
                  <a:schemeClr val="tx1">
                    <a:lumMod val="50000"/>
                  </a:schemeClr>
                </a:solidFill>
              </a:rPr>
              <a:t>our </a:t>
            </a:r>
            <a:r>
              <a:rPr lang="en-US" dirty="0" smtClean="0">
                <a:solidFill>
                  <a:schemeClr val="tx1">
                    <a:lumMod val="50000"/>
                  </a:schemeClr>
                </a:solidFill>
              </a:rPr>
              <a:t>program model</a:t>
            </a:r>
          </a:p>
          <a:p>
            <a:pPr>
              <a:buFont typeface="Arial" panose="020B0604020202020204" pitchFamily="34" charset="0"/>
              <a:buChar char="•"/>
            </a:pPr>
            <a:r>
              <a:rPr lang="en-US" dirty="0" smtClean="0">
                <a:solidFill>
                  <a:schemeClr val="tx1">
                    <a:lumMod val="50000"/>
                  </a:schemeClr>
                </a:solidFill>
              </a:rPr>
              <a:t>The lifetime management of scope is associated with the lifetime of </a:t>
            </a:r>
            <a:r>
              <a:rPr lang="en-US" dirty="0" smtClean="0">
                <a:solidFill>
                  <a:schemeClr val="tx1">
                    <a:lumMod val="50000"/>
                  </a:schemeClr>
                </a:solidFill>
              </a:rPr>
              <a:t>each application component.</a:t>
            </a:r>
            <a:endParaRPr lang="en-US" dirty="0" smtClean="0">
              <a:solidFill>
                <a:schemeClr val="tx1">
                  <a:lumMod val="50000"/>
                </a:schemeClr>
              </a:solidFill>
            </a:endParaRPr>
          </a:p>
        </p:txBody>
      </p:sp>
      <p:sp>
        <p:nvSpPr>
          <p:cNvPr id="3" name="Title 2"/>
          <p:cNvSpPr>
            <a:spLocks noGrp="1"/>
          </p:cNvSpPr>
          <p:nvPr>
            <p:ph type="title"/>
          </p:nvPr>
        </p:nvSpPr>
        <p:spPr>
          <a:xfrm>
            <a:off x="566925" y="1319601"/>
            <a:ext cx="11277244" cy="868430"/>
          </a:xfrm>
        </p:spPr>
        <p:txBody>
          <a:bodyPr>
            <a:normAutofit/>
          </a:bodyPr>
          <a:lstStyle/>
          <a:p>
            <a:r>
              <a:rPr lang="en-US" baseline="0" dirty="0" smtClean="0"/>
              <a:t>Memory Guarantee in RTDroid</a:t>
            </a:r>
            <a:endParaRPr lang="en-US" dirty="0"/>
          </a:p>
        </p:txBody>
      </p:sp>
      <p:grpSp>
        <p:nvGrpSpPr>
          <p:cNvPr id="12" name="Group 11"/>
          <p:cNvGrpSpPr/>
          <p:nvPr/>
        </p:nvGrpSpPr>
        <p:grpSpPr>
          <a:xfrm>
            <a:off x="1237569" y="5381672"/>
            <a:ext cx="7737335" cy="388914"/>
            <a:chOff x="1184404" y="3336295"/>
            <a:chExt cx="7737335" cy="388914"/>
          </a:xfrm>
        </p:grpSpPr>
        <p:sp>
          <p:nvSpPr>
            <p:cNvPr id="6" name="圆角矩形 28"/>
            <p:cNvSpPr/>
            <p:nvPr/>
          </p:nvSpPr>
          <p:spPr bwMode="auto">
            <a:xfrm>
              <a:off x="1184404" y="3336295"/>
              <a:ext cx="1864166" cy="388914"/>
            </a:xfrm>
            <a:prstGeom prst="roundRect">
              <a:avLst>
                <a:gd name="adj" fmla="val 9524"/>
              </a:avLst>
            </a:prstGeom>
            <a:solidFill>
              <a:schemeClr val="accent1">
                <a:lumMod val="60000"/>
                <a:lumOff val="40000"/>
                <a:alpha val="50000"/>
              </a:schemeClr>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r>
                <a:rPr lang="en-US" altLang="zh-CN" sz="1600" b="1" dirty="0" smtClean="0">
                  <a:solidFill>
                    <a:schemeClr val="bg1"/>
                  </a:solidFill>
                </a:rPr>
                <a:t>Release scope</a:t>
              </a:r>
              <a:endParaRPr lang="en-US" sz="1600" b="1" dirty="0" smtClean="0">
                <a:solidFill>
                  <a:schemeClr val="bg1"/>
                </a:solidFill>
              </a:endParaRPr>
            </a:p>
          </p:txBody>
        </p:sp>
        <p:sp>
          <p:nvSpPr>
            <p:cNvPr id="7" name="TextBox 6"/>
            <p:cNvSpPr txBox="1"/>
            <p:nvPr/>
          </p:nvSpPr>
          <p:spPr>
            <a:xfrm>
              <a:off x="3048570" y="3361475"/>
              <a:ext cx="5873169" cy="338554"/>
            </a:xfrm>
            <a:prstGeom prst="rect">
              <a:avLst/>
            </a:prstGeom>
            <a:noFill/>
          </p:spPr>
          <p:txBody>
            <a:bodyPr wrap="square" rtlCol="0">
              <a:spAutoFit/>
            </a:bodyPr>
            <a:lstStyle/>
            <a:p>
              <a:r>
                <a:rPr lang="en-US" sz="1600" dirty="0" smtClean="0">
                  <a:solidFill>
                    <a:schemeClr val="tx1">
                      <a:lumMod val="50000"/>
                    </a:schemeClr>
                  </a:solidFill>
                </a:rPr>
                <a:t>Temporary objects for the execution of callback functions </a:t>
              </a:r>
              <a:endParaRPr lang="en-US" sz="1600" dirty="0">
                <a:solidFill>
                  <a:schemeClr val="tx1">
                    <a:lumMod val="50000"/>
                  </a:schemeClr>
                </a:solidFill>
              </a:endParaRPr>
            </a:p>
          </p:txBody>
        </p:sp>
      </p:grpSp>
      <p:grpSp>
        <p:nvGrpSpPr>
          <p:cNvPr id="11" name="Group 10"/>
          <p:cNvGrpSpPr/>
          <p:nvPr/>
        </p:nvGrpSpPr>
        <p:grpSpPr>
          <a:xfrm>
            <a:off x="1237569" y="4904773"/>
            <a:ext cx="8416796" cy="374657"/>
            <a:chOff x="1184404" y="3816326"/>
            <a:chExt cx="8416796" cy="374657"/>
          </a:xfrm>
        </p:grpSpPr>
        <p:sp>
          <p:nvSpPr>
            <p:cNvPr id="5" name="圆角矩形 28"/>
            <p:cNvSpPr/>
            <p:nvPr/>
          </p:nvSpPr>
          <p:spPr bwMode="auto">
            <a:xfrm>
              <a:off x="1184404" y="3816326"/>
              <a:ext cx="1864166" cy="364598"/>
            </a:xfrm>
            <a:prstGeom prst="roundRect">
              <a:avLst>
                <a:gd name="adj" fmla="val 9524"/>
              </a:avLst>
            </a:prstGeom>
            <a:solidFill>
              <a:schemeClr val="accent1">
                <a:lumMod val="60000"/>
                <a:lumOff val="40000"/>
                <a:alpha val="50000"/>
              </a:schemeClr>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r>
                <a:rPr lang="en-US" sz="1600" b="1" dirty="0">
                  <a:solidFill>
                    <a:schemeClr val="bg1"/>
                  </a:solidFill>
                </a:rPr>
                <a:t>Persistent scope</a:t>
              </a:r>
            </a:p>
          </p:txBody>
        </p:sp>
        <p:sp>
          <p:nvSpPr>
            <p:cNvPr id="8" name="TextBox 7"/>
            <p:cNvSpPr txBox="1"/>
            <p:nvPr/>
          </p:nvSpPr>
          <p:spPr>
            <a:xfrm>
              <a:off x="3048570" y="3852429"/>
              <a:ext cx="6552630" cy="338554"/>
            </a:xfrm>
            <a:prstGeom prst="rect">
              <a:avLst/>
            </a:prstGeom>
            <a:noFill/>
          </p:spPr>
          <p:txBody>
            <a:bodyPr wrap="square" rtlCol="0">
              <a:spAutoFit/>
            </a:bodyPr>
            <a:lstStyle/>
            <a:p>
              <a:r>
                <a:rPr lang="en-US" sz="1600" dirty="0" smtClean="0">
                  <a:solidFill>
                    <a:schemeClr val="tx1">
                      <a:lumMod val="50000"/>
                    </a:schemeClr>
                  </a:solidFill>
                </a:rPr>
                <a:t>Objects that have the same lifetime as its associated component does</a:t>
              </a:r>
              <a:endParaRPr lang="en-US" sz="1600" dirty="0">
                <a:solidFill>
                  <a:schemeClr val="tx1">
                    <a:lumMod val="50000"/>
                  </a:schemeClr>
                </a:solidFill>
              </a:endParaRPr>
            </a:p>
          </p:txBody>
        </p:sp>
      </p:grpSp>
      <p:grpSp>
        <p:nvGrpSpPr>
          <p:cNvPr id="10" name="Group 9"/>
          <p:cNvGrpSpPr/>
          <p:nvPr/>
        </p:nvGrpSpPr>
        <p:grpSpPr>
          <a:xfrm>
            <a:off x="1237569" y="4404832"/>
            <a:ext cx="8416796" cy="365881"/>
            <a:chOff x="1184404" y="4316056"/>
            <a:chExt cx="8416796" cy="365881"/>
          </a:xfrm>
        </p:grpSpPr>
        <p:sp>
          <p:nvSpPr>
            <p:cNvPr id="4" name="圆角矩形 28"/>
            <p:cNvSpPr/>
            <p:nvPr/>
          </p:nvSpPr>
          <p:spPr bwMode="auto">
            <a:xfrm>
              <a:off x="1184404" y="4316056"/>
              <a:ext cx="1864166" cy="364598"/>
            </a:xfrm>
            <a:prstGeom prst="roundRect">
              <a:avLst>
                <a:gd name="adj" fmla="val 4149"/>
              </a:avLst>
            </a:prstGeom>
            <a:solidFill>
              <a:schemeClr val="tx1">
                <a:lumMod val="60000"/>
                <a:lumOff val="40000"/>
                <a:alpha val="50000"/>
              </a:schemeClr>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r>
                <a:rPr lang="en-US" sz="1600" b="1" dirty="0" smtClean="0">
                  <a:solidFill>
                    <a:schemeClr val="bg1"/>
                  </a:solidFill>
                </a:rPr>
                <a:t>Immortal </a:t>
              </a:r>
              <a:r>
                <a:rPr lang="en-US" altLang="zh-CN" sz="1600" b="1" dirty="0" smtClean="0">
                  <a:solidFill>
                    <a:schemeClr val="bg1"/>
                  </a:solidFill>
                </a:rPr>
                <a:t>s</a:t>
              </a:r>
              <a:r>
                <a:rPr lang="en-US" sz="1600" b="1" dirty="0" smtClean="0">
                  <a:solidFill>
                    <a:schemeClr val="bg1"/>
                  </a:solidFill>
                </a:rPr>
                <a:t>cope</a:t>
              </a:r>
              <a:endParaRPr kumimoji="0" lang="en-US" sz="1600" b="1" i="0" u="none" strike="noStrike" cap="none" normalizeH="0" baseline="0" dirty="0" smtClean="0">
                <a:ln>
                  <a:noFill/>
                </a:ln>
                <a:solidFill>
                  <a:schemeClr val="bg1"/>
                </a:solidFill>
                <a:effectLst/>
              </a:endParaRPr>
            </a:p>
          </p:txBody>
        </p:sp>
        <p:sp>
          <p:nvSpPr>
            <p:cNvPr id="9" name="TextBox 8"/>
            <p:cNvSpPr txBox="1"/>
            <p:nvPr/>
          </p:nvSpPr>
          <p:spPr>
            <a:xfrm>
              <a:off x="3048570" y="4343383"/>
              <a:ext cx="6552630" cy="338554"/>
            </a:xfrm>
            <a:prstGeom prst="rect">
              <a:avLst/>
            </a:prstGeom>
            <a:noFill/>
          </p:spPr>
          <p:txBody>
            <a:bodyPr wrap="square" rtlCol="0">
              <a:spAutoFit/>
            </a:bodyPr>
            <a:lstStyle/>
            <a:p>
              <a:r>
                <a:rPr lang="en-US" sz="1600" dirty="0" smtClean="0">
                  <a:solidFill>
                    <a:schemeClr val="tx1">
                      <a:lumMod val="50000"/>
                    </a:schemeClr>
                  </a:solidFill>
                </a:rPr>
                <a:t>Objects that have the same lifetime as the application does</a:t>
              </a:r>
              <a:endParaRPr lang="en-US" sz="1600" dirty="0">
                <a:solidFill>
                  <a:schemeClr val="tx1">
                    <a:lumMod val="50000"/>
                  </a:schemeClr>
                </a:solidFill>
              </a:endParaRPr>
            </a:p>
          </p:txBody>
        </p:sp>
      </p:grpSp>
    </p:spTree>
    <p:extLst>
      <p:ext uri="{BB962C8B-B14F-4D97-AF65-F5344CB8AC3E}">
        <p14:creationId xmlns:p14="http://schemas.microsoft.com/office/powerpoint/2010/main" val="241057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524646" y="4205635"/>
            <a:ext cx="3728332" cy="924553"/>
            <a:chOff x="1541951" y="5734528"/>
            <a:chExt cx="3728332" cy="924553"/>
          </a:xfrm>
        </p:grpSpPr>
        <p:sp>
          <p:nvSpPr>
            <p:cNvPr id="17" name="圆角矩形 28"/>
            <p:cNvSpPr/>
            <p:nvPr/>
          </p:nvSpPr>
          <p:spPr bwMode="auto">
            <a:xfrm>
              <a:off x="1541951" y="5734528"/>
              <a:ext cx="3728332" cy="924553"/>
            </a:xfrm>
            <a:prstGeom prst="roundRect">
              <a:avLst>
                <a:gd name="adj" fmla="val 4149"/>
              </a:avLst>
            </a:prstGeom>
            <a:solidFill>
              <a:schemeClr val="tx1">
                <a:lumMod val="60000"/>
                <a:lumOff val="40000"/>
                <a:alpha val="50000"/>
              </a:schemeClr>
            </a:solidFill>
            <a:ln w="222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r>
                <a:rPr lang="en-US" sz="1600" b="1" dirty="0" smtClean="0">
                  <a:solidFill>
                    <a:schemeClr val="bg1"/>
                  </a:solidFill>
                </a:rPr>
                <a:t>Immortal Scope</a:t>
              </a:r>
              <a:endParaRPr kumimoji="0" lang="en-US" sz="1600" b="1" i="0" u="none" strike="noStrike" cap="none" normalizeH="0" baseline="0" dirty="0" smtClean="0">
                <a:ln>
                  <a:noFill/>
                </a:ln>
                <a:solidFill>
                  <a:schemeClr val="bg1"/>
                </a:solidFill>
                <a:effectLst/>
              </a:endParaRPr>
            </a:p>
          </p:txBody>
        </p:sp>
        <p:sp>
          <p:nvSpPr>
            <p:cNvPr id="18" name="圆角矩形 28"/>
            <p:cNvSpPr/>
            <p:nvPr/>
          </p:nvSpPr>
          <p:spPr bwMode="auto">
            <a:xfrm>
              <a:off x="2739832" y="5875367"/>
              <a:ext cx="1466410" cy="462276"/>
            </a:xfrm>
            <a:prstGeom prst="roundRect">
              <a:avLst>
                <a:gd name="adj" fmla="val 4149"/>
              </a:avLst>
            </a:prstGeom>
            <a:solidFill>
              <a:schemeClr val="tx1">
                <a:lumMod val="60000"/>
                <a:lumOff val="40000"/>
                <a:alpha val="50000"/>
              </a:schemeClr>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kumimoji="0" lang="en-US" altLang="zh-CN" sz="1600" b="1" i="0" u="none" strike="noStrike" cap="none" normalizeH="0" baseline="0" dirty="0" smtClean="0">
                  <a:ln>
                    <a:noFill/>
                  </a:ln>
                  <a:solidFill>
                    <a:schemeClr val="bg1"/>
                  </a:solidFill>
                  <a:effectLst/>
                </a:rPr>
                <a:t>RT Channels</a:t>
              </a:r>
              <a:endParaRPr kumimoji="0" lang="en-US" sz="1600" b="1" i="0" u="none" strike="noStrike" cap="none" normalizeH="0" baseline="0" dirty="0" smtClean="0">
                <a:ln>
                  <a:noFill/>
                </a:ln>
                <a:solidFill>
                  <a:schemeClr val="bg1"/>
                </a:solidFill>
                <a:effectLst/>
              </a:endParaRPr>
            </a:p>
          </p:txBody>
        </p:sp>
      </p:grpSp>
      <p:sp>
        <p:nvSpPr>
          <p:cNvPr id="21" name="圆角矩形 28"/>
          <p:cNvSpPr/>
          <p:nvPr/>
        </p:nvSpPr>
        <p:spPr bwMode="auto">
          <a:xfrm>
            <a:off x="5412651" y="2426881"/>
            <a:ext cx="1432060" cy="2684544"/>
          </a:xfrm>
          <a:prstGeom prst="roundRect">
            <a:avLst>
              <a:gd name="adj" fmla="val 4529"/>
            </a:avLst>
          </a:prstGeom>
          <a:solidFill>
            <a:srgbClr val="00B050">
              <a:alpha val="50000"/>
            </a:srgbClr>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en-US" sz="1600" b="1" i="0" u="none" strike="noStrike" cap="none" normalizeH="0" baseline="0" dirty="0" smtClean="0">
                <a:ln>
                  <a:noFill/>
                </a:ln>
                <a:solidFill>
                  <a:schemeClr val="bg1"/>
                </a:solidFill>
                <a:effectLst/>
              </a:rPr>
              <a:t>Heap</a:t>
            </a:r>
            <a:endParaRPr lang="en-US" sz="1600" b="1" dirty="0">
              <a:solidFill>
                <a:schemeClr val="bg1"/>
              </a:solidFill>
            </a:endParaRPr>
          </a:p>
          <a:p>
            <a:pPr algn="ctr"/>
            <a:r>
              <a:rPr kumimoji="0" lang="en-US" sz="1600" b="1" i="0" u="none" strike="noStrike" cap="none" normalizeH="0" baseline="0" dirty="0" smtClean="0">
                <a:ln>
                  <a:noFill/>
                </a:ln>
                <a:solidFill>
                  <a:schemeClr val="bg1"/>
                </a:solidFill>
                <a:effectLst/>
              </a:rPr>
              <a:t>Memory</a:t>
            </a:r>
          </a:p>
          <a:p>
            <a:pPr algn="ctr"/>
            <a:r>
              <a:rPr lang="en-US" sz="1600" b="1" dirty="0" smtClean="0">
                <a:solidFill>
                  <a:schemeClr val="bg1"/>
                </a:solidFill>
              </a:rPr>
              <a:t>(</a:t>
            </a:r>
            <a:r>
              <a:rPr lang="en-US" sz="1600" b="1" dirty="0" err="1" smtClean="0">
                <a:solidFill>
                  <a:schemeClr val="bg1"/>
                </a:solidFill>
              </a:rPr>
              <a:t>FijiVM</a:t>
            </a:r>
            <a:r>
              <a:rPr lang="en-US" sz="1600" b="1" dirty="0" smtClean="0">
                <a:solidFill>
                  <a:schemeClr val="bg1"/>
                </a:solidFill>
              </a:rPr>
              <a:t>)</a:t>
            </a:r>
            <a:endParaRPr kumimoji="0" lang="en-US" sz="1600" b="1" i="0" u="none" strike="noStrike" cap="none" normalizeH="0" baseline="0" dirty="0" smtClean="0">
              <a:ln>
                <a:noFill/>
              </a:ln>
              <a:solidFill>
                <a:schemeClr val="bg1"/>
              </a:solidFill>
              <a:effectLst/>
            </a:endParaRPr>
          </a:p>
        </p:txBody>
      </p:sp>
      <p:sp>
        <p:nvSpPr>
          <p:cNvPr id="22" name="圆角矩形 28"/>
          <p:cNvSpPr/>
          <p:nvPr/>
        </p:nvSpPr>
        <p:spPr bwMode="auto">
          <a:xfrm>
            <a:off x="5569033" y="3351928"/>
            <a:ext cx="1084686" cy="1607591"/>
          </a:xfrm>
          <a:prstGeom prst="roundRect">
            <a:avLst>
              <a:gd name="adj" fmla="val 4529"/>
            </a:avLst>
          </a:prstGeom>
          <a:solidFill>
            <a:srgbClr val="00B050">
              <a:alpha val="50000"/>
            </a:srgbClr>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dirty="0" smtClean="0">
                <a:solidFill>
                  <a:schemeClr val="bg1"/>
                </a:solidFill>
              </a:rPr>
              <a:t>Android</a:t>
            </a:r>
          </a:p>
          <a:p>
            <a:pPr algn="ctr"/>
            <a:r>
              <a:rPr lang="en-US" altLang="zh-CN" sz="1600" b="1" dirty="0">
                <a:solidFill>
                  <a:schemeClr val="bg1"/>
                </a:solidFill>
              </a:rPr>
              <a:t>A</a:t>
            </a:r>
            <a:r>
              <a:rPr lang="en-US" altLang="zh-CN" sz="1600" b="1" dirty="0" smtClean="0">
                <a:solidFill>
                  <a:schemeClr val="bg1"/>
                </a:solidFill>
              </a:rPr>
              <a:t>daptor</a:t>
            </a:r>
            <a:endParaRPr lang="en-US" sz="1600" b="1" dirty="0">
              <a:solidFill>
                <a:schemeClr val="bg1"/>
              </a:solidFill>
            </a:endParaRPr>
          </a:p>
        </p:txBody>
      </p:sp>
      <p:sp>
        <p:nvSpPr>
          <p:cNvPr id="23" name="圆角矩形 28"/>
          <p:cNvSpPr/>
          <p:nvPr/>
        </p:nvSpPr>
        <p:spPr bwMode="auto">
          <a:xfrm>
            <a:off x="7015672" y="2426882"/>
            <a:ext cx="2760505" cy="2684544"/>
          </a:xfrm>
          <a:prstGeom prst="roundRect">
            <a:avLst>
              <a:gd name="adj" fmla="val 4529"/>
            </a:avLst>
          </a:prstGeom>
          <a:solidFill>
            <a:srgbClr val="00B050">
              <a:alpha val="50000"/>
            </a:srgbClr>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en-US" sz="1600" b="1" i="0" u="none" strike="noStrike" cap="none" normalizeH="0" baseline="0" dirty="0" smtClean="0">
                <a:ln>
                  <a:noFill/>
                </a:ln>
                <a:solidFill>
                  <a:schemeClr val="bg1"/>
                </a:solidFill>
                <a:effectLst/>
              </a:rPr>
              <a:t>Heap</a:t>
            </a:r>
            <a:endParaRPr lang="en-US" sz="1600" b="1" dirty="0">
              <a:solidFill>
                <a:schemeClr val="bg1"/>
              </a:solidFill>
            </a:endParaRPr>
          </a:p>
          <a:p>
            <a:pPr algn="ctr"/>
            <a:r>
              <a:rPr kumimoji="0" lang="en-US" sz="1600" b="1" i="0" u="none" strike="noStrike" cap="none" normalizeH="0" baseline="0" dirty="0" smtClean="0">
                <a:ln>
                  <a:noFill/>
                </a:ln>
                <a:solidFill>
                  <a:schemeClr val="bg1"/>
                </a:solidFill>
                <a:effectLst/>
              </a:rPr>
              <a:t>Memory</a:t>
            </a:r>
          </a:p>
          <a:p>
            <a:pPr algn="ctr"/>
            <a:r>
              <a:rPr lang="en-US" sz="1600" b="1" dirty="0" smtClean="0">
                <a:solidFill>
                  <a:schemeClr val="bg1"/>
                </a:solidFill>
              </a:rPr>
              <a:t>(ART/</a:t>
            </a:r>
            <a:r>
              <a:rPr lang="en-US" sz="1600" b="1" dirty="0" err="1" smtClean="0">
                <a:solidFill>
                  <a:schemeClr val="bg1"/>
                </a:solidFill>
              </a:rPr>
              <a:t>Dalvik</a:t>
            </a:r>
            <a:r>
              <a:rPr lang="en-US" sz="1600" b="1" dirty="0" smtClean="0">
                <a:solidFill>
                  <a:schemeClr val="bg1"/>
                </a:solidFill>
              </a:rPr>
              <a:t>)</a:t>
            </a:r>
            <a:endParaRPr kumimoji="0" lang="en-US" sz="1600" b="1" i="0" u="none" strike="noStrike" cap="none" normalizeH="0" baseline="0" dirty="0" smtClean="0">
              <a:ln>
                <a:noFill/>
              </a:ln>
              <a:solidFill>
                <a:schemeClr val="bg1"/>
              </a:solidFill>
              <a:effectLst/>
            </a:endParaRPr>
          </a:p>
        </p:txBody>
      </p:sp>
      <p:sp>
        <p:nvSpPr>
          <p:cNvPr id="25" name="圆角矩形 28"/>
          <p:cNvSpPr/>
          <p:nvPr/>
        </p:nvSpPr>
        <p:spPr bwMode="auto">
          <a:xfrm>
            <a:off x="7210757" y="4331005"/>
            <a:ext cx="2350932" cy="652771"/>
          </a:xfrm>
          <a:prstGeom prst="roundRect">
            <a:avLst>
              <a:gd name="adj" fmla="val 4529"/>
            </a:avLst>
          </a:prstGeom>
          <a:solidFill>
            <a:srgbClr val="00B050">
              <a:alpha val="50000"/>
            </a:srgbClr>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dirty="0" smtClean="0">
                <a:solidFill>
                  <a:schemeClr val="bg1"/>
                </a:solidFill>
              </a:rPr>
              <a:t>RTDroid</a:t>
            </a:r>
          </a:p>
          <a:p>
            <a:pPr algn="ctr"/>
            <a:r>
              <a:rPr lang="en-US" sz="1600" b="1" dirty="0" smtClean="0">
                <a:solidFill>
                  <a:schemeClr val="bg1"/>
                </a:solidFill>
              </a:rPr>
              <a:t>Proxy</a:t>
            </a:r>
            <a:endParaRPr lang="en-US" sz="1600" b="1" dirty="0">
              <a:solidFill>
                <a:schemeClr val="bg1"/>
              </a:solidFill>
            </a:endParaRPr>
          </a:p>
        </p:txBody>
      </p:sp>
      <p:sp>
        <p:nvSpPr>
          <p:cNvPr id="32" name="圆角矩形 28"/>
          <p:cNvSpPr/>
          <p:nvPr/>
        </p:nvSpPr>
        <p:spPr bwMode="auto">
          <a:xfrm>
            <a:off x="7210757" y="3348518"/>
            <a:ext cx="2350932" cy="571149"/>
          </a:xfrm>
          <a:prstGeom prst="roundRect">
            <a:avLst>
              <a:gd name="adj" fmla="val 4529"/>
            </a:avLst>
          </a:prstGeom>
          <a:solidFill>
            <a:srgbClr val="00B050">
              <a:alpha val="50000"/>
            </a:srgbClr>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dirty="0" smtClean="0">
                <a:solidFill>
                  <a:schemeClr val="bg1"/>
                </a:solidFill>
              </a:rPr>
              <a:t>UI Activities</a:t>
            </a:r>
            <a:endParaRPr lang="en-US" sz="1600" b="1" dirty="0">
              <a:solidFill>
                <a:schemeClr val="bg1"/>
              </a:solidFill>
            </a:endParaRPr>
          </a:p>
        </p:txBody>
      </p:sp>
      <p:cxnSp>
        <p:nvCxnSpPr>
          <p:cNvPr id="33" name="Straight Arrow Connector 32"/>
          <p:cNvCxnSpPr>
            <a:stCxn id="25" idx="0"/>
            <a:endCxn id="32" idx="2"/>
          </p:cNvCxnSpPr>
          <p:nvPr/>
        </p:nvCxnSpPr>
        <p:spPr>
          <a:xfrm flipV="1">
            <a:off x="8386223" y="3919667"/>
            <a:ext cx="0" cy="411338"/>
          </a:xfrm>
          <a:prstGeom prst="straightConnector1">
            <a:avLst/>
          </a:prstGeom>
          <a:ln>
            <a:solidFill>
              <a:srgbClr val="C00000"/>
            </a:solidFill>
            <a:headEnd type="arrow"/>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a:off x="6602548" y="4555288"/>
            <a:ext cx="608209" cy="0"/>
          </a:xfrm>
          <a:prstGeom prst="straightConnector1">
            <a:avLst/>
          </a:prstGeom>
          <a:ln>
            <a:solidFill>
              <a:srgbClr val="C00000"/>
            </a:solidFill>
            <a:headEnd type="arrow"/>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p:cNvCxnSpPr>
            <a:stCxn id="18" idx="3"/>
          </p:cNvCxnSpPr>
          <p:nvPr/>
        </p:nvCxnSpPr>
        <p:spPr>
          <a:xfrm>
            <a:off x="4188937" y="4577612"/>
            <a:ext cx="1380096" cy="0"/>
          </a:xfrm>
          <a:prstGeom prst="straightConnector1">
            <a:avLst/>
          </a:prstGeom>
          <a:ln>
            <a:solidFill>
              <a:srgbClr val="C00000"/>
            </a:solidFill>
            <a:headEnd type="arrow"/>
            <a:tailEnd type="arrow"/>
          </a:ln>
        </p:spPr>
        <p:style>
          <a:lnRef idx="3">
            <a:schemeClr val="dk1"/>
          </a:lnRef>
          <a:fillRef idx="0">
            <a:schemeClr val="dk1"/>
          </a:fillRef>
          <a:effectRef idx="2">
            <a:schemeClr val="dk1"/>
          </a:effectRef>
          <a:fontRef idx="minor">
            <a:schemeClr val="tx1"/>
          </a:fontRef>
        </p:style>
      </p:cxnSp>
      <p:cxnSp>
        <p:nvCxnSpPr>
          <p:cNvPr id="39" name="Straight Connector 38"/>
          <p:cNvCxnSpPr/>
          <p:nvPr/>
        </p:nvCxnSpPr>
        <p:spPr>
          <a:xfrm>
            <a:off x="6941481" y="2274725"/>
            <a:ext cx="0" cy="3300741"/>
          </a:xfrm>
          <a:prstGeom prst="line">
            <a:avLst/>
          </a:prstGeom>
          <a:ln>
            <a:prstDash val="dash"/>
          </a:ln>
        </p:spPr>
        <p:style>
          <a:lnRef idx="3">
            <a:schemeClr val="dk1"/>
          </a:lnRef>
          <a:fillRef idx="0">
            <a:schemeClr val="dk1"/>
          </a:fillRef>
          <a:effectRef idx="2">
            <a:schemeClr val="dk1"/>
          </a:effectRef>
          <a:fontRef idx="minor">
            <a:schemeClr val="tx1"/>
          </a:fontRef>
        </p:style>
      </p:cxnSp>
      <p:grpSp>
        <p:nvGrpSpPr>
          <p:cNvPr id="61" name="Group 60"/>
          <p:cNvGrpSpPr/>
          <p:nvPr/>
        </p:nvGrpSpPr>
        <p:grpSpPr>
          <a:xfrm>
            <a:off x="1524647" y="2459299"/>
            <a:ext cx="3728331" cy="1628824"/>
            <a:chOff x="1541952" y="3988192"/>
            <a:chExt cx="3728331" cy="1628824"/>
          </a:xfrm>
        </p:grpSpPr>
        <p:sp>
          <p:nvSpPr>
            <p:cNvPr id="14" name="圆角矩形 23"/>
            <p:cNvSpPr/>
            <p:nvPr/>
          </p:nvSpPr>
          <p:spPr bwMode="auto">
            <a:xfrm>
              <a:off x="1541952" y="3988192"/>
              <a:ext cx="1797246" cy="1615045"/>
            </a:xfrm>
            <a:prstGeom prst="roundRect">
              <a:avLst>
                <a:gd name="adj" fmla="val 2708"/>
              </a:avLst>
            </a:prstGeom>
            <a:ln>
              <a:prstDash val="sys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b="1" dirty="0" smtClean="0">
                  <a:solidFill>
                    <a:schemeClr val="tx1">
                      <a:lumMod val="50000"/>
                    </a:schemeClr>
                  </a:solidFill>
                </a:rPr>
                <a:t>Processing Service</a:t>
              </a:r>
              <a:endParaRPr kumimoji="0" lang="en-US" b="1" i="0" u="none" strike="noStrike" cap="none" normalizeH="0" baseline="0" dirty="0" smtClean="0">
                <a:ln>
                  <a:noFill/>
                </a:ln>
                <a:solidFill>
                  <a:schemeClr val="tx1">
                    <a:lumMod val="50000"/>
                  </a:schemeClr>
                </a:solidFill>
                <a:effectLst/>
              </a:endParaRPr>
            </a:p>
          </p:txBody>
        </p:sp>
        <p:sp>
          <p:nvSpPr>
            <p:cNvPr id="15" name="圆角矩形 28"/>
            <p:cNvSpPr/>
            <p:nvPr/>
          </p:nvSpPr>
          <p:spPr bwMode="auto">
            <a:xfrm>
              <a:off x="1727201" y="5162985"/>
              <a:ext cx="1421018" cy="364598"/>
            </a:xfrm>
            <a:prstGeom prst="roundRect">
              <a:avLst>
                <a:gd name="adj" fmla="val 9524"/>
              </a:avLst>
            </a:prstGeom>
            <a:solidFill>
              <a:schemeClr val="accent1">
                <a:lumMod val="60000"/>
                <a:lumOff val="40000"/>
                <a:alpha val="50000"/>
              </a:schemeClr>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dirty="0" smtClean="0">
                  <a:solidFill>
                    <a:schemeClr val="bg1"/>
                  </a:solidFill>
                </a:rPr>
                <a:t>Persistent</a:t>
              </a:r>
            </a:p>
          </p:txBody>
        </p:sp>
        <p:sp>
          <p:nvSpPr>
            <p:cNvPr id="42" name="圆角矩形 28"/>
            <p:cNvSpPr/>
            <p:nvPr/>
          </p:nvSpPr>
          <p:spPr bwMode="auto">
            <a:xfrm>
              <a:off x="1730066" y="4682954"/>
              <a:ext cx="1421018" cy="388914"/>
            </a:xfrm>
            <a:prstGeom prst="roundRect">
              <a:avLst>
                <a:gd name="adj" fmla="val 9524"/>
              </a:avLst>
            </a:prstGeom>
            <a:solidFill>
              <a:schemeClr val="accent1">
                <a:lumMod val="60000"/>
                <a:lumOff val="40000"/>
                <a:alpha val="50000"/>
              </a:schemeClr>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1600" b="1" dirty="0">
                  <a:solidFill>
                    <a:schemeClr val="bg1"/>
                  </a:solidFill>
                </a:rPr>
                <a:t>R</a:t>
              </a:r>
              <a:r>
                <a:rPr lang="en-US" altLang="zh-CN" sz="1600" b="1" dirty="0" smtClean="0">
                  <a:solidFill>
                    <a:schemeClr val="bg1"/>
                  </a:solidFill>
                </a:rPr>
                <a:t>elease</a:t>
              </a:r>
              <a:endParaRPr lang="en-US" sz="1600" b="1" dirty="0" smtClean="0">
                <a:solidFill>
                  <a:schemeClr val="bg1"/>
                </a:solidFill>
              </a:endParaRPr>
            </a:p>
          </p:txBody>
        </p:sp>
        <p:sp>
          <p:nvSpPr>
            <p:cNvPr id="44" name="圆角矩形 23"/>
            <p:cNvSpPr/>
            <p:nvPr/>
          </p:nvSpPr>
          <p:spPr bwMode="auto">
            <a:xfrm>
              <a:off x="3473037" y="4001971"/>
              <a:ext cx="1797246" cy="1615045"/>
            </a:xfrm>
            <a:prstGeom prst="roundRect">
              <a:avLst>
                <a:gd name="adj" fmla="val 2708"/>
              </a:avLst>
            </a:prstGeom>
            <a:ln>
              <a:prstDash val="sys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b="1" dirty="0" smtClean="0">
                  <a:solidFill>
                    <a:schemeClr val="tx1">
                      <a:lumMod val="50000"/>
                    </a:schemeClr>
                  </a:solidFill>
                </a:rPr>
                <a:t>Output</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a:ln>
                    <a:noFill/>
                  </a:ln>
                  <a:solidFill>
                    <a:schemeClr val="tx1">
                      <a:lumMod val="50000"/>
                    </a:schemeClr>
                  </a:solidFill>
                  <a:effectLst/>
                </a:rPr>
                <a:t>Receiver</a:t>
              </a:r>
              <a:endParaRPr kumimoji="0" lang="en-US" b="1" i="0" u="none" strike="noStrike" cap="none" normalizeH="0" baseline="0" dirty="0" smtClean="0">
                <a:ln>
                  <a:noFill/>
                </a:ln>
                <a:solidFill>
                  <a:schemeClr val="tx1">
                    <a:lumMod val="50000"/>
                  </a:schemeClr>
                </a:solidFill>
                <a:effectLst/>
              </a:endParaRPr>
            </a:p>
          </p:txBody>
        </p:sp>
        <p:sp>
          <p:nvSpPr>
            <p:cNvPr id="46" name="圆角矩形 28"/>
            <p:cNvSpPr/>
            <p:nvPr/>
          </p:nvSpPr>
          <p:spPr bwMode="auto">
            <a:xfrm>
              <a:off x="3666877" y="5162985"/>
              <a:ext cx="1421018" cy="364598"/>
            </a:xfrm>
            <a:prstGeom prst="roundRect">
              <a:avLst>
                <a:gd name="adj" fmla="val 9524"/>
              </a:avLst>
            </a:prstGeom>
            <a:solidFill>
              <a:schemeClr val="accent1">
                <a:lumMod val="60000"/>
                <a:lumOff val="40000"/>
                <a:alpha val="50000"/>
              </a:schemeClr>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600" b="1" dirty="0" smtClean="0">
                  <a:solidFill>
                    <a:schemeClr val="bg1"/>
                  </a:solidFill>
                </a:rPr>
                <a:t>Persistent</a:t>
              </a:r>
            </a:p>
          </p:txBody>
        </p:sp>
        <p:sp>
          <p:nvSpPr>
            <p:cNvPr id="47" name="圆角矩形 28"/>
            <p:cNvSpPr/>
            <p:nvPr/>
          </p:nvSpPr>
          <p:spPr bwMode="auto">
            <a:xfrm>
              <a:off x="3661151" y="4686364"/>
              <a:ext cx="1421018" cy="388914"/>
            </a:xfrm>
            <a:prstGeom prst="roundRect">
              <a:avLst>
                <a:gd name="adj" fmla="val 9524"/>
              </a:avLst>
            </a:prstGeom>
            <a:solidFill>
              <a:schemeClr val="accent1">
                <a:lumMod val="60000"/>
                <a:lumOff val="40000"/>
                <a:alpha val="50000"/>
              </a:schemeClr>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zh-CN" sz="1600" b="1" dirty="0">
                  <a:solidFill>
                    <a:schemeClr val="bg1"/>
                  </a:solidFill>
                </a:rPr>
                <a:t>R</a:t>
              </a:r>
              <a:r>
                <a:rPr lang="en-US" altLang="zh-CN" sz="1600" b="1" dirty="0" smtClean="0">
                  <a:solidFill>
                    <a:schemeClr val="bg1"/>
                  </a:solidFill>
                </a:rPr>
                <a:t>elease</a:t>
              </a:r>
              <a:endParaRPr lang="en-US" sz="1600" b="1" dirty="0" smtClean="0">
                <a:solidFill>
                  <a:schemeClr val="bg1"/>
                </a:solidFill>
              </a:endParaRPr>
            </a:p>
          </p:txBody>
        </p:sp>
      </p:grpSp>
      <p:sp>
        <p:nvSpPr>
          <p:cNvPr id="3" name="Title 2"/>
          <p:cNvSpPr>
            <a:spLocks noGrp="1"/>
          </p:cNvSpPr>
          <p:nvPr>
            <p:ph type="title"/>
          </p:nvPr>
        </p:nvSpPr>
        <p:spPr>
          <a:xfrm>
            <a:off x="566925" y="1319601"/>
            <a:ext cx="10515600" cy="868430"/>
          </a:xfrm>
        </p:spPr>
        <p:txBody>
          <a:bodyPr/>
          <a:lstStyle/>
          <a:p>
            <a:r>
              <a:rPr lang="en-US" dirty="0" smtClean="0"/>
              <a:t>Region-Based Memory Management in Cochlear Implant</a:t>
            </a:r>
            <a:endParaRPr lang="en-US" dirty="0"/>
          </a:p>
        </p:txBody>
      </p:sp>
      <p:sp>
        <p:nvSpPr>
          <p:cNvPr id="34" name="Rectangle 33"/>
          <p:cNvSpPr/>
          <p:nvPr/>
        </p:nvSpPr>
        <p:spPr>
          <a:xfrm>
            <a:off x="2938068" y="5289199"/>
            <a:ext cx="3454792" cy="369332"/>
          </a:xfrm>
          <a:prstGeom prst="rect">
            <a:avLst/>
          </a:prstGeom>
        </p:spPr>
        <p:txBody>
          <a:bodyPr wrap="none">
            <a:spAutoFit/>
          </a:bodyPr>
          <a:lstStyle/>
          <a:p>
            <a:r>
              <a:rPr lang="en-US" altLang="zh-CN" b="1" dirty="0" smtClean="0">
                <a:solidFill>
                  <a:schemeClr val="tx1">
                    <a:lumMod val="50000"/>
                  </a:schemeClr>
                </a:solidFill>
              </a:rPr>
              <a:t>Real-time Runtime in RTDroid</a:t>
            </a:r>
            <a:endParaRPr lang="en-US" b="1" dirty="0">
              <a:solidFill>
                <a:schemeClr val="tx1">
                  <a:lumMod val="50000"/>
                </a:schemeClr>
              </a:solidFill>
            </a:endParaRPr>
          </a:p>
        </p:txBody>
      </p:sp>
      <p:sp>
        <p:nvSpPr>
          <p:cNvPr id="36" name="Rectangle 35"/>
          <p:cNvSpPr/>
          <p:nvPr/>
        </p:nvSpPr>
        <p:spPr>
          <a:xfrm>
            <a:off x="7015672" y="5298467"/>
            <a:ext cx="2787943" cy="646331"/>
          </a:xfrm>
          <a:prstGeom prst="rect">
            <a:avLst/>
          </a:prstGeom>
        </p:spPr>
        <p:txBody>
          <a:bodyPr wrap="none">
            <a:spAutoFit/>
          </a:bodyPr>
          <a:lstStyle/>
          <a:p>
            <a:pPr algn="ctr"/>
            <a:r>
              <a:rPr lang="en-US" altLang="zh-CN" b="1" dirty="0" smtClean="0">
                <a:solidFill>
                  <a:schemeClr val="tx1">
                    <a:lumMod val="50000"/>
                  </a:schemeClr>
                </a:solidFill>
              </a:rPr>
              <a:t>Non Real-time Runtime </a:t>
            </a:r>
          </a:p>
          <a:p>
            <a:pPr algn="ctr"/>
            <a:r>
              <a:rPr lang="en-US" altLang="zh-CN" b="1" dirty="0" smtClean="0">
                <a:solidFill>
                  <a:schemeClr val="tx1">
                    <a:lumMod val="50000"/>
                  </a:schemeClr>
                </a:solidFill>
              </a:rPr>
              <a:t>in Android</a:t>
            </a:r>
            <a:endParaRPr lang="en-US" b="1" dirty="0">
              <a:solidFill>
                <a:schemeClr val="tx1">
                  <a:lumMod val="50000"/>
                </a:schemeClr>
              </a:solidFill>
            </a:endParaRPr>
          </a:p>
        </p:txBody>
      </p:sp>
    </p:spTree>
    <p:extLst>
      <p:ext uri="{BB962C8B-B14F-4D97-AF65-F5344CB8AC3E}">
        <p14:creationId xmlns:p14="http://schemas.microsoft.com/office/powerpoint/2010/main" val="66231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5" grpId="0" animBg="1"/>
      <p:bldP spid="32" grpId="0" animBg="1"/>
      <p:bldP spid="3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7" y="2185416"/>
            <a:ext cx="9063961" cy="3732425"/>
          </a:xfrm>
        </p:spPr>
        <p:txBody>
          <a:bodyPr/>
          <a:lstStyle/>
          <a:p>
            <a:r>
              <a:rPr lang="en-US" dirty="0" smtClean="0">
                <a:solidFill>
                  <a:schemeClr val="tx1">
                    <a:lumMod val="50000"/>
                  </a:schemeClr>
                </a:solidFill>
              </a:rPr>
              <a:t>Real-time expressiveness</a:t>
            </a:r>
          </a:p>
          <a:p>
            <a:pPr marL="685792" lvl="1" indent="-342900">
              <a:buFont typeface="Arial" panose="020B0604020202020204" pitchFamily="34" charset="0"/>
              <a:buChar char="–"/>
            </a:pPr>
            <a:r>
              <a:rPr lang="en-US" dirty="0" smtClean="0">
                <a:solidFill>
                  <a:schemeClr val="tx1">
                    <a:lumMod val="50000"/>
                  </a:schemeClr>
                </a:solidFill>
              </a:rPr>
              <a:t>Code complexity comparison between RTDroid and RTSJ</a:t>
            </a:r>
          </a:p>
          <a:p>
            <a:r>
              <a:rPr lang="en-US" dirty="0" smtClean="0">
                <a:solidFill>
                  <a:schemeClr val="tx1">
                    <a:lumMod val="50000"/>
                  </a:schemeClr>
                </a:solidFill>
              </a:rPr>
              <a:t>Real-time communication and predictable memory management</a:t>
            </a:r>
          </a:p>
          <a:p>
            <a:pPr marL="685792" lvl="1" indent="-342900">
              <a:buFont typeface="Arial" panose="020B0604020202020204" pitchFamily="34" charset="0"/>
              <a:buChar char="–"/>
            </a:pPr>
            <a:r>
              <a:rPr lang="en-US" dirty="0" smtClean="0">
                <a:solidFill>
                  <a:schemeClr val="tx1">
                    <a:lumMod val="50000"/>
                  </a:schemeClr>
                </a:solidFill>
              </a:rPr>
              <a:t>Message delivery latency of channel micro benchmarks</a:t>
            </a:r>
          </a:p>
          <a:p>
            <a:pPr marL="685792" lvl="1" indent="-342900">
              <a:buFont typeface="Arial" panose="020B0604020202020204" pitchFamily="34" charset="0"/>
              <a:buChar char="–"/>
            </a:pPr>
            <a:r>
              <a:rPr lang="en-US" dirty="0" smtClean="0">
                <a:solidFill>
                  <a:schemeClr val="tx1">
                    <a:lumMod val="50000"/>
                  </a:schemeClr>
                </a:solidFill>
              </a:rPr>
              <a:t>Application processing latency</a:t>
            </a:r>
          </a:p>
          <a:p>
            <a:pPr marL="1142980" lvl="2" indent="-342900">
              <a:buFont typeface="Courier New" panose="02070309020205020404" pitchFamily="49" charset="0"/>
              <a:buChar char="o"/>
            </a:pPr>
            <a:r>
              <a:rPr lang="en-US" sz="2000" dirty="0" smtClean="0">
                <a:solidFill>
                  <a:schemeClr val="tx1">
                    <a:lumMod val="50000"/>
                  </a:schemeClr>
                </a:solidFill>
              </a:rPr>
              <a:t>A simulated cochlear implant application</a:t>
            </a:r>
          </a:p>
          <a:p>
            <a:pPr marL="1142980" lvl="2" indent="-342900">
              <a:buFont typeface="Courier New" panose="02070309020205020404" pitchFamily="49" charset="0"/>
              <a:buChar char="o"/>
            </a:pPr>
            <a:r>
              <a:rPr lang="en-US" sz="2000" dirty="0" smtClean="0">
                <a:solidFill>
                  <a:schemeClr val="tx1">
                    <a:lumMod val="50000"/>
                  </a:schemeClr>
                </a:solidFill>
              </a:rPr>
              <a:t>An UAV flight control application</a:t>
            </a:r>
            <a:endParaRPr lang="en-US" sz="2000" dirty="0">
              <a:solidFill>
                <a:schemeClr val="tx1">
                  <a:lumMod val="50000"/>
                </a:schemeClr>
              </a:solidFill>
            </a:endParaRPr>
          </a:p>
          <a:p>
            <a:pPr marL="1142980" lvl="2" indent="-342900">
              <a:buFont typeface="Courier New" panose="02070309020205020404" pitchFamily="49" charset="0"/>
              <a:buChar char="o"/>
            </a:pPr>
            <a:r>
              <a:rPr lang="en-US" sz="2000" dirty="0" smtClean="0">
                <a:solidFill>
                  <a:schemeClr val="tx1">
                    <a:lumMod val="50000"/>
                  </a:schemeClr>
                </a:solidFill>
              </a:rPr>
              <a:t>A turbine health monitoring application</a:t>
            </a:r>
          </a:p>
        </p:txBody>
      </p:sp>
      <p:sp>
        <p:nvSpPr>
          <p:cNvPr id="3" name="Title 2"/>
          <p:cNvSpPr>
            <a:spLocks noGrp="1"/>
          </p:cNvSpPr>
          <p:nvPr>
            <p:ph type="title"/>
          </p:nvPr>
        </p:nvSpPr>
        <p:spPr/>
        <p:txBody>
          <a:bodyPr/>
          <a:lstStyle/>
          <a:p>
            <a:r>
              <a:rPr lang="en-US" dirty="0" smtClean="0"/>
              <a:t>Evaluation</a:t>
            </a:r>
            <a:endParaRPr lang="en-US" dirty="0"/>
          </a:p>
        </p:txBody>
      </p:sp>
    </p:spTree>
    <p:extLst>
      <p:ext uri="{BB962C8B-B14F-4D97-AF65-F5344CB8AC3E}">
        <p14:creationId xmlns:p14="http://schemas.microsoft.com/office/powerpoint/2010/main" val="1152751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7" y="2185417"/>
            <a:ext cx="5548865" cy="3039726"/>
          </a:xfrm>
        </p:spPr>
        <p:txBody>
          <a:bodyPr/>
          <a:lstStyle/>
          <a:p>
            <a:r>
              <a:rPr lang="en-US" dirty="0" smtClean="0">
                <a:solidFill>
                  <a:schemeClr val="tx1">
                    <a:lumMod val="50000"/>
                  </a:schemeClr>
                </a:solidFill>
              </a:rPr>
              <a:t>A sender service, a receiver service</a:t>
            </a:r>
            <a:endParaRPr lang="en-US" dirty="0">
              <a:solidFill>
                <a:schemeClr val="tx1">
                  <a:lumMod val="50000"/>
                </a:schemeClr>
              </a:solidFill>
            </a:endParaRPr>
          </a:p>
          <a:p>
            <a:r>
              <a:rPr lang="en-US" dirty="0" smtClean="0">
                <a:solidFill>
                  <a:schemeClr val="tx1">
                    <a:lumMod val="50000"/>
                  </a:schemeClr>
                </a:solidFill>
              </a:rPr>
              <a:t>A noisy making service starts a number of noisy making threads</a:t>
            </a:r>
            <a:endParaRPr lang="en-US" dirty="0">
              <a:solidFill>
                <a:schemeClr val="tx1">
                  <a:lumMod val="50000"/>
                </a:schemeClr>
              </a:solidFill>
            </a:endParaRPr>
          </a:p>
          <a:p>
            <a:pPr marL="685792" lvl="1" indent="-342900">
              <a:buFont typeface="Arial" panose="020B0604020202020204" pitchFamily="34" charset="0"/>
              <a:buChar char="–"/>
            </a:pPr>
            <a:r>
              <a:rPr lang="en-US" altLang="zh-CN" dirty="0" smtClean="0">
                <a:solidFill>
                  <a:schemeClr val="tx1">
                    <a:lumMod val="50000"/>
                  </a:schemeClr>
                </a:solidFill>
              </a:rPr>
              <a:t>Memory </a:t>
            </a:r>
            <a:r>
              <a:rPr lang="en-US" dirty="0" smtClean="0">
                <a:solidFill>
                  <a:schemeClr val="tx1">
                    <a:lumMod val="50000"/>
                  </a:schemeClr>
                </a:solidFill>
              </a:rPr>
              <a:t>noise:  512KB objects every 200 </a:t>
            </a:r>
            <a:r>
              <a:rPr lang="en-US" dirty="0" err="1" smtClean="0">
                <a:solidFill>
                  <a:schemeClr val="tx1">
                    <a:lumMod val="50000"/>
                  </a:schemeClr>
                </a:solidFill>
              </a:rPr>
              <a:t>ms.</a:t>
            </a:r>
            <a:endParaRPr lang="en-US" dirty="0" smtClean="0">
              <a:solidFill>
                <a:schemeClr val="tx1">
                  <a:lumMod val="50000"/>
                </a:schemeClr>
              </a:solidFill>
            </a:endParaRPr>
          </a:p>
          <a:p>
            <a:pPr marL="685792" lvl="1" indent="-342900">
              <a:buFont typeface="Arial" panose="020B0604020202020204" pitchFamily="34" charset="0"/>
              <a:buChar char="–"/>
            </a:pPr>
            <a:r>
              <a:rPr lang="en-US" dirty="0" smtClean="0">
                <a:solidFill>
                  <a:schemeClr val="tx1">
                    <a:lumMod val="50000"/>
                  </a:schemeClr>
                </a:solidFill>
              </a:rPr>
              <a:t>Computation noise: computes Pi every 200 </a:t>
            </a:r>
            <a:r>
              <a:rPr lang="en-US" dirty="0" err="1" smtClean="0">
                <a:solidFill>
                  <a:schemeClr val="tx1">
                    <a:lumMod val="50000"/>
                  </a:schemeClr>
                </a:solidFill>
              </a:rPr>
              <a:t>ms.</a:t>
            </a:r>
            <a:endParaRPr lang="en-US" dirty="0" smtClean="0">
              <a:solidFill>
                <a:schemeClr val="tx1">
                  <a:lumMod val="50000"/>
                </a:schemeClr>
              </a:solidFill>
            </a:endParaRPr>
          </a:p>
          <a:p>
            <a:pPr marL="685792" lvl="1" indent="-342900">
              <a:buFont typeface="Arial" panose="020B0604020202020204" pitchFamily="34" charset="0"/>
              <a:buChar char="–"/>
            </a:pPr>
            <a:r>
              <a:rPr lang="en-US" dirty="0" smtClean="0">
                <a:solidFill>
                  <a:schemeClr val="tx1">
                    <a:lumMod val="50000"/>
                  </a:schemeClr>
                </a:solidFill>
              </a:rPr>
              <a:t>Message noise: a low-priority message to the receiver every 200 </a:t>
            </a:r>
            <a:r>
              <a:rPr lang="en-US" dirty="0" err="1" smtClean="0">
                <a:solidFill>
                  <a:schemeClr val="tx1">
                    <a:lumMod val="50000"/>
                  </a:schemeClr>
                </a:solidFill>
              </a:rPr>
              <a:t>ms.</a:t>
            </a:r>
            <a:endParaRPr lang="en-US" dirty="0" smtClean="0">
              <a:solidFill>
                <a:schemeClr val="tx1">
                  <a:lumMod val="50000"/>
                </a:schemeClr>
              </a:solidFill>
            </a:endParaRPr>
          </a:p>
        </p:txBody>
      </p:sp>
      <p:sp>
        <p:nvSpPr>
          <p:cNvPr id="3" name="Title 2"/>
          <p:cNvSpPr>
            <a:spLocks noGrp="1"/>
          </p:cNvSpPr>
          <p:nvPr>
            <p:ph type="title"/>
          </p:nvPr>
        </p:nvSpPr>
        <p:spPr/>
        <p:txBody>
          <a:bodyPr/>
          <a:lstStyle/>
          <a:p>
            <a:r>
              <a:rPr lang="en-US" altLang="zh-CN" dirty="0" smtClean="0"/>
              <a:t>Evaluation: </a:t>
            </a:r>
            <a:r>
              <a:rPr lang="en-US" dirty="0" smtClean="0"/>
              <a:t>Channel Micro Benchmarks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792" y="2182197"/>
            <a:ext cx="4834247" cy="326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500009" y="5457090"/>
            <a:ext cx="4532010" cy="369332"/>
          </a:xfrm>
          <a:prstGeom prst="rect">
            <a:avLst/>
          </a:prstGeom>
        </p:spPr>
        <p:txBody>
          <a:bodyPr wrap="none">
            <a:spAutoFit/>
          </a:bodyPr>
          <a:lstStyle/>
          <a:p>
            <a:r>
              <a:rPr lang="en-US" altLang="zh-CN" b="1" dirty="0" smtClean="0">
                <a:solidFill>
                  <a:schemeClr val="tx1">
                    <a:lumMod val="50000"/>
                  </a:schemeClr>
                </a:solidFill>
              </a:rPr>
              <a:t>Fig1. CDF of Message Passing Latency</a:t>
            </a:r>
            <a:endParaRPr lang="en-US" b="1" dirty="0">
              <a:solidFill>
                <a:schemeClr val="tx1">
                  <a:lumMod val="50000"/>
                </a:schemeClr>
              </a:solidFill>
            </a:endParaRPr>
          </a:p>
        </p:txBody>
      </p:sp>
    </p:spTree>
    <p:extLst>
      <p:ext uri="{BB962C8B-B14F-4D97-AF65-F5344CB8AC3E}">
        <p14:creationId xmlns:p14="http://schemas.microsoft.com/office/powerpoint/2010/main" val="1656079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zh-CN" dirty="0" smtClean="0"/>
              <a:t>Evaluation: Predictability in Cochlear Implant </a:t>
            </a:r>
            <a:r>
              <a:rPr lang="en-US" dirty="0" smtClean="0"/>
              <a:t>Applications</a:t>
            </a:r>
            <a:endParaRPr lang="en-US" dirty="0"/>
          </a:p>
        </p:txBody>
      </p:sp>
      <p:sp>
        <p:nvSpPr>
          <p:cNvPr id="6" name="Rectangle 5"/>
          <p:cNvSpPr/>
          <p:nvPr/>
        </p:nvSpPr>
        <p:spPr>
          <a:xfrm>
            <a:off x="3337791" y="5757914"/>
            <a:ext cx="3753976" cy="369332"/>
          </a:xfrm>
          <a:prstGeom prst="rect">
            <a:avLst/>
          </a:prstGeom>
        </p:spPr>
        <p:txBody>
          <a:bodyPr wrap="none">
            <a:spAutoFit/>
          </a:bodyPr>
          <a:lstStyle/>
          <a:p>
            <a:r>
              <a:rPr lang="en-US" altLang="zh-CN" b="1" dirty="0" smtClean="0">
                <a:solidFill>
                  <a:schemeClr val="tx1">
                    <a:lumMod val="50000"/>
                  </a:schemeClr>
                </a:solidFill>
              </a:rPr>
              <a:t>Fig.2 Audio </a:t>
            </a:r>
            <a:r>
              <a:rPr lang="en-US" altLang="zh-CN" b="1" dirty="0">
                <a:solidFill>
                  <a:schemeClr val="tx1">
                    <a:lumMod val="50000"/>
                  </a:schemeClr>
                </a:solidFill>
              </a:rPr>
              <a:t>Processing </a:t>
            </a:r>
            <a:r>
              <a:rPr lang="en-US" altLang="zh-CN" b="1" dirty="0" smtClean="0">
                <a:solidFill>
                  <a:schemeClr val="tx1">
                    <a:lumMod val="50000"/>
                  </a:schemeClr>
                </a:solidFill>
              </a:rPr>
              <a:t>Duration</a:t>
            </a:r>
            <a:endParaRPr lang="en-US" b="1" dirty="0">
              <a:solidFill>
                <a:schemeClr val="tx1">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909" y="2248964"/>
            <a:ext cx="5391740" cy="3608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4003154" y="2392322"/>
            <a:ext cx="239233" cy="2934586"/>
          </a:xfrm>
          <a:prstGeom prst="ellipse">
            <a:avLst/>
          </a:prstGeom>
          <a:noFill/>
          <a:ln w="254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Oval 6"/>
          <p:cNvSpPr/>
          <p:nvPr/>
        </p:nvSpPr>
        <p:spPr>
          <a:xfrm>
            <a:off x="5139068" y="4731487"/>
            <a:ext cx="1793360" cy="733647"/>
          </a:xfrm>
          <a:prstGeom prst="ellipse">
            <a:avLst/>
          </a:prstGeom>
          <a:noFill/>
          <a:ln w="254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1506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zh-CN" dirty="0" smtClean="0"/>
              <a:t>Evaluation: Code Complexity in Cochlear Implant </a:t>
            </a:r>
            <a:r>
              <a:rPr lang="en-US" dirty="0" smtClean="0"/>
              <a:t>Application</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293065525"/>
              </p:ext>
            </p:extLst>
          </p:nvPr>
        </p:nvGraphicFramePr>
        <p:xfrm>
          <a:off x="2487711" y="2446316"/>
          <a:ext cx="5483405" cy="3048000"/>
        </p:xfrm>
        <a:graphic>
          <a:graphicData uri="http://schemas.openxmlformats.org/drawingml/2006/table">
            <a:tbl>
              <a:tblPr firstRow="1" bandRow="1">
                <a:tableStyleId>{073A0DAA-6AF3-43AB-8588-CEC1D06C72B9}</a:tableStyleId>
              </a:tblPr>
              <a:tblGrid>
                <a:gridCol w="1488538"/>
                <a:gridCol w="1294535"/>
                <a:gridCol w="920141"/>
                <a:gridCol w="640159"/>
                <a:gridCol w="1140032"/>
              </a:tblGrid>
              <a:tr h="493599">
                <a:tc>
                  <a:txBody>
                    <a:bodyPr/>
                    <a:lstStyle/>
                    <a:p>
                      <a:pPr algn="ctr"/>
                      <a:r>
                        <a:rPr lang="en-US" sz="1600" dirty="0" smtClean="0"/>
                        <a:t>Application</a:t>
                      </a:r>
                      <a:endParaRPr lang="en-US" sz="1600" dirty="0"/>
                    </a:p>
                  </a:txBody>
                  <a:tcPr marL="121920" marR="1219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smtClean="0"/>
                        <a:t>Type</a:t>
                      </a:r>
                      <a:r>
                        <a:rPr lang="en-US" sz="1600" baseline="0" dirty="0" smtClean="0"/>
                        <a:t> of Code</a:t>
                      </a:r>
                      <a:endParaRPr lang="en-US" sz="1600" dirty="0" smtClean="0"/>
                    </a:p>
                  </a:txBody>
                  <a:tcPr marL="121920" marR="121920"/>
                </a:tc>
                <a:tc>
                  <a:txBody>
                    <a:bodyPr/>
                    <a:lstStyle/>
                    <a:p>
                      <a:pPr algn="ctr"/>
                      <a:r>
                        <a:rPr lang="en-US" sz="1600" dirty="0" err="1" smtClean="0"/>
                        <a:t>SLoC</a:t>
                      </a:r>
                      <a:endParaRPr lang="en-US" sz="1600" dirty="0"/>
                    </a:p>
                  </a:txBody>
                  <a:tcPr marL="121920" marR="121920"/>
                </a:tc>
                <a:tc>
                  <a:txBody>
                    <a:bodyPr/>
                    <a:lstStyle/>
                    <a:p>
                      <a:pPr algn="ctr"/>
                      <a:r>
                        <a:rPr lang="en-US" sz="1600" dirty="0" err="1" smtClean="0"/>
                        <a:t>Syn</a:t>
                      </a:r>
                      <a:endParaRPr lang="en-US" sz="1600" dirty="0"/>
                    </a:p>
                  </a:txBody>
                  <a:tcPr marL="121920" marR="121920"/>
                </a:tc>
                <a:tc>
                  <a:txBody>
                    <a:bodyPr/>
                    <a:lstStyle/>
                    <a:p>
                      <a:pPr algn="ctr"/>
                      <a:r>
                        <a:rPr lang="en-US" sz="1600" dirty="0" smtClean="0"/>
                        <a:t>Manifest</a:t>
                      </a:r>
                      <a:endParaRPr lang="en-US" sz="1600" dirty="0"/>
                    </a:p>
                  </a:txBody>
                  <a:tcPr marL="121920" marR="121920"/>
                </a:tc>
              </a:tr>
              <a:tr h="726488">
                <a:tc>
                  <a:txBody>
                    <a:bodyPr/>
                    <a:lstStyle/>
                    <a:p>
                      <a:pPr algn="ctr"/>
                      <a:r>
                        <a:rPr lang="en-US" sz="1600" dirty="0" smtClean="0">
                          <a:solidFill>
                            <a:schemeClr val="tx1">
                              <a:lumMod val="50000"/>
                            </a:schemeClr>
                          </a:solidFill>
                        </a:rPr>
                        <a:t>Cochlear</a:t>
                      </a:r>
                    </a:p>
                    <a:p>
                      <a:pPr algn="ctr"/>
                      <a:r>
                        <a:rPr lang="en-US" sz="1600" dirty="0" smtClean="0">
                          <a:solidFill>
                            <a:schemeClr val="tx1">
                              <a:lumMod val="50000"/>
                            </a:schemeClr>
                          </a:solidFill>
                        </a:rPr>
                        <a:t>Implant</a:t>
                      </a:r>
                      <a:endParaRPr lang="en-US" sz="1600" dirty="0">
                        <a:solidFill>
                          <a:schemeClr val="tx1">
                            <a:lumMod val="50000"/>
                          </a:schemeClr>
                        </a:solidFill>
                      </a:endParaRPr>
                    </a:p>
                  </a:txBody>
                  <a:tcPr marL="121920" marR="121920" anchor="ctr"/>
                </a:tc>
                <a:tc>
                  <a:txBody>
                    <a:bodyPr/>
                    <a:lstStyle/>
                    <a:p>
                      <a:pPr algn="ctr"/>
                      <a:r>
                        <a:rPr lang="en-US" sz="1600" dirty="0" smtClean="0">
                          <a:solidFill>
                            <a:schemeClr val="tx1">
                              <a:lumMod val="50000"/>
                            </a:schemeClr>
                          </a:solidFill>
                        </a:rPr>
                        <a:t>Common</a:t>
                      </a:r>
                    </a:p>
                    <a:p>
                      <a:pPr algn="ctr"/>
                      <a:r>
                        <a:rPr lang="en-US" sz="1600" dirty="0" smtClean="0">
                          <a:solidFill>
                            <a:schemeClr val="tx1">
                              <a:lumMod val="50000"/>
                            </a:schemeClr>
                          </a:solidFill>
                        </a:rPr>
                        <a:t>RTSJ</a:t>
                      </a:r>
                    </a:p>
                    <a:p>
                      <a:pPr algn="ctr"/>
                      <a:r>
                        <a:rPr lang="en-US" sz="1600" dirty="0" err="1" smtClean="0">
                          <a:solidFill>
                            <a:schemeClr val="tx1">
                              <a:lumMod val="50000"/>
                            </a:schemeClr>
                          </a:solidFill>
                        </a:rPr>
                        <a:t>RTDRroid</a:t>
                      </a:r>
                      <a:endParaRPr lang="en-US" sz="1600" dirty="0">
                        <a:solidFill>
                          <a:schemeClr val="tx1">
                            <a:lumMod val="50000"/>
                          </a:schemeClr>
                        </a:solidFill>
                      </a:endParaRPr>
                    </a:p>
                  </a:txBody>
                  <a:tcPr marL="121920" marR="121920" anchor="ctr"/>
                </a:tc>
                <a:tc>
                  <a:txBody>
                    <a:bodyPr/>
                    <a:lstStyle/>
                    <a:p>
                      <a:pPr algn="ctr"/>
                      <a:r>
                        <a:rPr lang="en-US" sz="1600" baseline="0" dirty="0" smtClean="0">
                          <a:solidFill>
                            <a:schemeClr val="tx1">
                              <a:lumMod val="50000"/>
                            </a:schemeClr>
                          </a:solidFill>
                        </a:rPr>
                        <a:t>175</a:t>
                      </a:r>
                    </a:p>
                    <a:p>
                      <a:pPr algn="ctr"/>
                      <a:r>
                        <a:rPr lang="en-US" sz="1600" baseline="0" dirty="0" smtClean="0">
                          <a:solidFill>
                            <a:schemeClr val="tx1">
                              <a:lumMod val="50000"/>
                            </a:schemeClr>
                          </a:solidFill>
                        </a:rPr>
                        <a:t>256</a:t>
                      </a:r>
                    </a:p>
                    <a:p>
                      <a:pPr algn="ctr"/>
                      <a:r>
                        <a:rPr lang="en-US" sz="1600" baseline="0" dirty="0" smtClean="0">
                          <a:solidFill>
                            <a:schemeClr val="tx1">
                              <a:lumMod val="50000"/>
                            </a:schemeClr>
                          </a:solidFill>
                        </a:rPr>
                        <a:t>235</a:t>
                      </a:r>
                    </a:p>
                  </a:txBody>
                  <a:tcPr marL="121920" marR="121920"/>
                </a:tc>
                <a:tc>
                  <a:txBody>
                    <a:bodyPr/>
                    <a:lstStyle/>
                    <a:p>
                      <a:pPr algn="ctr"/>
                      <a:r>
                        <a:rPr lang="en-US" sz="1600" baseline="0" dirty="0" smtClean="0">
                          <a:solidFill>
                            <a:schemeClr val="tx1">
                              <a:lumMod val="50000"/>
                            </a:schemeClr>
                          </a:solidFill>
                        </a:rPr>
                        <a:t>0</a:t>
                      </a:r>
                    </a:p>
                    <a:p>
                      <a:pPr algn="ctr"/>
                      <a:r>
                        <a:rPr lang="en-US" sz="1600" baseline="0" dirty="0" smtClean="0">
                          <a:solidFill>
                            <a:schemeClr val="tx1">
                              <a:lumMod val="50000"/>
                            </a:schemeClr>
                          </a:solidFill>
                        </a:rPr>
                        <a:t>4</a:t>
                      </a:r>
                    </a:p>
                    <a:p>
                      <a:pPr algn="ctr"/>
                      <a:r>
                        <a:rPr lang="en-US" sz="1600" baseline="0" dirty="0" smtClean="0">
                          <a:solidFill>
                            <a:schemeClr val="tx1">
                              <a:lumMod val="50000"/>
                            </a:schemeClr>
                          </a:solidFill>
                        </a:rPr>
                        <a:t>2</a:t>
                      </a:r>
                    </a:p>
                  </a:txBody>
                  <a:tcPr marL="121920" marR="121920"/>
                </a:tc>
                <a:tc>
                  <a:txBody>
                    <a:bodyPr/>
                    <a:lstStyle/>
                    <a:p>
                      <a:pPr algn="ctr"/>
                      <a:r>
                        <a:rPr lang="en-US" sz="1600" baseline="0" dirty="0" smtClean="0">
                          <a:solidFill>
                            <a:schemeClr val="tx1">
                              <a:lumMod val="50000"/>
                            </a:schemeClr>
                          </a:solidFill>
                        </a:rPr>
                        <a:t>0</a:t>
                      </a:r>
                    </a:p>
                    <a:p>
                      <a:pPr algn="ctr"/>
                      <a:r>
                        <a:rPr lang="en-US" sz="1600" baseline="0" dirty="0" smtClean="0">
                          <a:solidFill>
                            <a:schemeClr val="tx1">
                              <a:lumMod val="50000"/>
                            </a:schemeClr>
                          </a:solidFill>
                        </a:rPr>
                        <a:t>0</a:t>
                      </a:r>
                    </a:p>
                    <a:p>
                      <a:pPr algn="ctr"/>
                      <a:r>
                        <a:rPr lang="en-US" sz="1600" baseline="0" dirty="0" smtClean="0">
                          <a:solidFill>
                            <a:schemeClr val="tx1">
                              <a:lumMod val="50000"/>
                            </a:schemeClr>
                          </a:solidFill>
                        </a:rPr>
                        <a:t>69</a:t>
                      </a:r>
                    </a:p>
                  </a:txBody>
                  <a:tcPr marL="121920" marR="121920"/>
                </a:tc>
              </a:tr>
              <a:tr h="726488">
                <a:tc>
                  <a:txBody>
                    <a:bodyPr/>
                    <a:lstStyle/>
                    <a:p>
                      <a:pPr algn="ctr"/>
                      <a:r>
                        <a:rPr lang="en-US" sz="1600" dirty="0" err="1" smtClean="0">
                          <a:solidFill>
                            <a:schemeClr val="tx1">
                              <a:lumMod val="50000"/>
                            </a:schemeClr>
                          </a:solidFill>
                        </a:rPr>
                        <a:t>jPapaBench</a:t>
                      </a:r>
                      <a:endParaRPr lang="en-US" sz="1600" dirty="0">
                        <a:solidFill>
                          <a:schemeClr val="tx1">
                            <a:lumMod val="50000"/>
                          </a:schemeClr>
                        </a:solidFill>
                      </a:endParaRPr>
                    </a:p>
                  </a:txBody>
                  <a:tcPr marL="121920" marR="121920" anchor="ctr"/>
                </a:tc>
                <a:tc>
                  <a:txBody>
                    <a:bodyPr/>
                    <a:lstStyle/>
                    <a:p>
                      <a:pPr algn="ctr"/>
                      <a:r>
                        <a:rPr lang="en-US" sz="1600" dirty="0" smtClean="0">
                          <a:solidFill>
                            <a:schemeClr val="tx1">
                              <a:lumMod val="50000"/>
                            </a:schemeClr>
                          </a:solidFill>
                        </a:rPr>
                        <a:t>Common</a:t>
                      </a:r>
                    </a:p>
                    <a:p>
                      <a:pPr algn="ctr"/>
                      <a:r>
                        <a:rPr lang="en-US" sz="1600" dirty="0" smtClean="0">
                          <a:solidFill>
                            <a:schemeClr val="tx1">
                              <a:lumMod val="50000"/>
                            </a:schemeClr>
                          </a:solidFill>
                        </a:rPr>
                        <a:t>RTSJ</a:t>
                      </a:r>
                    </a:p>
                    <a:p>
                      <a:pPr algn="ctr"/>
                      <a:r>
                        <a:rPr lang="en-US" sz="1600" dirty="0" err="1" smtClean="0">
                          <a:solidFill>
                            <a:schemeClr val="tx1">
                              <a:lumMod val="50000"/>
                            </a:schemeClr>
                          </a:solidFill>
                        </a:rPr>
                        <a:t>RTDRroid</a:t>
                      </a:r>
                      <a:endParaRPr lang="en-US" sz="1600" dirty="0" smtClean="0">
                        <a:solidFill>
                          <a:schemeClr val="tx1">
                            <a:lumMod val="50000"/>
                          </a:schemeClr>
                        </a:solidFill>
                      </a:endParaRPr>
                    </a:p>
                  </a:txBody>
                  <a:tcPr marL="121920" marR="121920" anchor="ctr"/>
                </a:tc>
                <a:tc>
                  <a:txBody>
                    <a:bodyPr/>
                    <a:lstStyle/>
                    <a:p>
                      <a:pPr algn="ctr"/>
                      <a:r>
                        <a:rPr lang="en-US" sz="1600" baseline="0" dirty="0" smtClean="0">
                          <a:solidFill>
                            <a:schemeClr val="tx1">
                              <a:lumMod val="50000"/>
                            </a:schemeClr>
                          </a:solidFill>
                        </a:rPr>
                        <a:t>3,844</a:t>
                      </a:r>
                    </a:p>
                    <a:p>
                      <a:pPr algn="ctr"/>
                      <a:r>
                        <a:rPr lang="en-US" sz="1600" baseline="0" dirty="0" smtClean="0">
                          <a:solidFill>
                            <a:schemeClr val="tx1">
                              <a:lumMod val="50000"/>
                            </a:schemeClr>
                          </a:solidFill>
                        </a:rPr>
                        <a:t>300</a:t>
                      </a:r>
                    </a:p>
                    <a:p>
                      <a:pPr algn="ctr"/>
                      <a:r>
                        <a:rPr lang="en-US" sz="1600" baseline="0" dirty="0" smtClean="0">
                          <a:solidFill>
                            <a:schemeClr val="tx1">
                              <a:lumMod val="50000"/>
                            </a:schemeClr>
                          </a:solidFill>
                        </a:rPr>
                        <a:t>230</a:t>
                      </a:r>
                    </a:p>
                  </a:txBody>
                  <a:tcPr marL="121920" marR="121920"/>
                </a:tc>
                <a:tc>
                  <a:txBody>
                    <a:bodyPr/>
                    <a:lstStyle/>
                    <a:p>
                      <a:pPr algn="ctr"/>
                      <a:r>
                        <a:rPr lang="en-US" sz="1600" baseline="0" dirty="0" smtClean="0">
                          <a:solidFill>
                            <a:schemeClr val="tx1">
                              <a:lumMod val="50000"/>
                            </a:schemeClr>
                          </a:solidFill>
                        </a:rPr>
                        <a:t>0</a:t>
                      </a:r>
                    </a:p>
                    <a:p>
                      <a:pPr algn="ctr"/>
                      <a:r>
                        <a:rPr lang="en-US" sz="1600" baseline="0" dirty="0" smtClean="0">
                          <a:solidFill>
                            <a:schemeClr val="tx1">
                              <a:lumMod val="50000"/>
                            </a:schemeClr>
                          </a:solidFill>
                        </a:rPr>
                        <a:t>6</a:t>
                      </a:r>
                    </a:p>
                    <a:p>
                      <a:pPr algn="ctr"/>
                      <a:r>
                        <a:rPr lang="en-US" sz="1600" baseline="0" dirty="0" smtClean="0">
                          <a:solidFill>
                            <a:schemeClr val="tx1">
                              <a:lumMod val="50000"/>
                            </a:schemeClr>
                          </a:solidFill>
                        </a:rPr>
                        <a:t>0</a:t>
                      </a:r>
                    </a:p>
                  </a:txBody>
                  <a:tcPr marL="121920" marR="121920"/>
                </a:tc>
                <a:tc>
                  <a:txBody>
                    <a:bodyPr/>
                    <a:lstStyle/>
                    <a:p>
                      <a:pPr algn="ctr"/>
                      <a:r>
                        <a:rPr lang="en-US" sz="1600" baseline="0" dirty="0" smtClean="0">
                          <a:solidFill>
                            <a:schemeClr val="tx1">
                              <a:lumMod val="50000"/>
                            </a:schemeClr>
                          </a:solidFill>
                        </a:rPr>
                        <a:t>0</a:t>
                      </a:r>
                    </a:p>
                    <a:p>
                      <a:pPr algn="ctr"/>
                      <a:r>
                        <a:rPr lang="en-US" sz="1600" baseline="0" dirty="0" smtClean="0">
                          <a:solidFill>
                            <a:schemeClr val="tx1">
                              <a:lumMod val="50000"/>
                            </a:schemeClr>
                          </a:solidFill>
                        </a:rPr>
                        <a:t>0</a:t>
                      </a:r>
                    </a:p>
                    <a:p>
                      <a:pPr algn="ctr"/>
                      <a:r>
                        <a:rPr lang="en-US" sz="1600" baseline="0" dirty="0" smtClean="0">
                          <a:solidFill>
                            <a:schemeClr val="tx1">
                              <a:lumMod val="50000"/>
                            </a:schemeClr>
                          </a:solidFill>
                        </a:rPr>
                        <a:t>149</a:t>
                      </a:r>
                    </a:p>
                  </a:txBody>
                  <a:tcPr marL="121920" marR="121920"/>
                </a:tc>
              </a:tr>
              <a:tr h="726488">
                <a:tc>
                  <a:txBody>
                    <a:bodyPr/>
                    <a:lstStyle/>
                    <a:p>
                      <a:pPr algn="ctr"/>
                      <a:r>
                        <a:rPr lang="en-US" sz="1600" dirty="0" smtClean="0">
                          <a:solidFill>
                            <a:schemeClr val="tx1">
                              <a:lumMod val="50000"/>
                            </a:schemeClr>
                          </a:solidFill>
                        </a:rPr>
                        <a:t>Wind Turbine</a:t>
                      </a:r>
                      <a:endParaRPr lang="en-US" sz="1600" dirty="0">
                        <a:solidFill>
                          <a:schemeClr val="tx1">
                            <a:lumMod val="50000"/>
                          </a:schemeClr>
                        </a:solidFill>
                      </a:endParaRPr>
                    </a:p>
                  </a:txBody>
                  <a:tcPr marL="121920" marR="121920" anchor="ctr"/>
                </a:tc>
                <a:tc>
                  <a:txBody>
                    <a:bodyPr/>
                    <a:lstStyle/>
                    <a:p>
                      <a:pPr algn="ctr"/>
                      <a:r>
                        <a:rPr lang="en-US" sz="1600" dirty="0" smtClean="0">
                          <a:solidFill>
                            <a:schemeClr val="tx1">
                              <a:lumMod val="50000"/>
                            </a:schemeClr>
                          </a:solidFill>
                        </a:rPr>
                        <a:t>Common</a:t>
                      </a:r>
                    </a:p>
                    <a:p>
                      <a:pPr algn="ctr"/>
                      <a:r>
                        <a:rPr lang="en-US" sz="1600" dirty="0" smtClean="0">
                          <a:solidFill>
                            <a:schemeClr val="tx1">
                              <a:lumMod val="50000"/>
                            </a:schemeClr>
                          </a:solidFill>
                        </a:rPr>
                        <a:t>RTSJ</a:t>
                      </a:r>
                    </a:p>
                    <a:p>
                      <a:pPr algn="ctr"/>
                      <a:r>
                        <a:rPr lang="en-US" sz="1600" dirty="0" err="1" smtClean="0">
                          <a:solidFill>
                            <a:schemeClr val="tx1">
                              <a:lumMod val="50000"/>
                            </a:schemeClr>
                          </a:solidFill>
                        </a:rPr>
                        <a:t>RTDRroid</a:t>
                      </a:r>
                      <a:endParaRPr lang="en-US" sz="1600" dirty="0" smtClean="0">
                        <a:solidFill>
                          <a:schemeClr val="tx1">
                            <a:lumMod val="50000"/>
                          </a:schemeClr>
                        </a:solidFill>
                      </a:endParaRPr>
                    </a:p>
                  </a:txBody>
                  <a:tcPr marL="121920" marR="12192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lumMod val="50000"/>
                            </a:schemeClr>
                          </a:solidFill>
                        </a:rPr>
                        <a:t>1,387</a:t>
                      </a:r>
                    </a:p>
                    <a:p>
                      <a:pPr marL="0" marR="0" indent="0" algn="ctr" defTabSz="6858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lumMod val="50000"/>
                            </a:schemeClr>
                          </a:solidFill>
                        </a:rPr>
                        <a:t>539</a:t>
                      </a:r>
                    </a:p>
                    <a:p>
                      <a:pPr marL="0" marR="0" indent="0" algn="ctr" defTabSz="6858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lumMod val="50000"/>
                            </a:schemeClr>
                          </a:solidFill>
                        </a:rPr>
                        <a:t>387</a:t>
                      </a:r>
                    </a:p>
                  </a:txBody>
                  <a:tcPr marL="121920" marR="1219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lumMod val="50000"/>
                            </a:schemeClr>
                          </a:solidFill>
                        </a:rPr>
                        <a:t>3</a:t>
                      </a:r>
                    </a:p>
                    <a:p>
                      <a:pPr marL="0" marR="0" indent="0" algn="ctr" defTabSz="6858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lumMod val="50000"/>
                            </a:schemeClr>
                          </a:solidFill>
                        </a:rPr>
                        <a:t>9</a:t>
                      </a:r>
                    </a:p>
                    <a:p>
                      <a:pPr marL="0" marR="0" indent="0" algn="ctr" defTabSz="6858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lumMod val="50000"/>
                            </a:schemeClr>
                          </a:solidFill>
                        </a:rPr>
                        <a:t>0</a:t>
                      </a:r>
                    </a:p>
                  </a:txBody>
                  <a:tcPr marL="121920" marR="1219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lumMod val="50000"/>
                            </a:schemeClr>
                          </a:solidFill>
                        </a:rPr>
                        <a:t>0</a:t>
                      </a:r>
                    </a:p>
                    <a:p>
                      <a:pPr marL="0" marR="0" indent="0" algn="ctr" defTabSz="6858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lumMod val="50000"/>
                            </a:schemeClr>
                          </a:solidFill>
                        </a:rPr>
                        <a:t>0</a:t>
                      </a:r>
                    </a:p>
                    <a:p>
                      <a:pPr marL="0" marR="0" indent="0" algn="ctr" defTabSz="6858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lumMod val="50000"/>
                            </a:schemeClr>
                          </a:solidFill>
                        </a:rPr>
                        <a:t>52</a:t>
                      </a:r>
                    </a:p>
                  </a:txBody>
                  <a:tcPr marL="121920" marR="121920"/>
                </a:tc>
              </a:tr>
            </a:tbl>
          </a:graphicData>
        </a:graphic>
      </p:graphicFrame>
      <p:sp>
        <p:nvSpPr>
          <p:cNvPr id="10" name="Rectangle 9"/>
          <p:cNvSpPr/>
          <p:nvPr/>
        </p:nvSpPr>
        <p:spPr>
          <a:xfrm>
            <a:off x="3038185" y="5589581"/>
            <a:ext cx="4527714" cy="369332"/>
          </a:xfrm>
          <a:prstGeom prst="rect">
            <a:avLst/>
          </a:prstGeom>
        </p:spPr>
        <p:txBody>
          <a:bodyPr wrap="none">
            <a:spAutoFit/>
          </a:bodyPr>
          <a:lstStyle/>
          <a:p>
            <a:r>
              <a:rPr lang="en-US" altLang="zh-CN" b="1" dirty="0" smtClean="0">
                <a:solidFill>
                  <a:schemeClr val="tx1">
                    <a:lumMod val="50000"/>
                  </a:schemeClr>
                </a:solidFill>
              </a:rPr>
              <a:t>Table.1 Code Complexity Measurement</a:t>
            </a:r>
            <a:endParaRPr lang="en-US" b="1" dirty="0">
              <a:solidFill>
                <a:schemeClr val="tx1">
                  <a:lumMod val="50000"/>
                </a:schemeClr>
              </a:solidFill>
            </a:endParaRPr>
          </a:p>
        </p:txBody>
      </p:sp>
      <p:sp>
        <p:nvSpPr>
          <p:cNvPr id="5" name="Rectangle 4"/>
          <p:cNvSpPr/>
          <p:nvPr/>
        </p:nvSpPr>
        <p:spPr>
          <a:xfrm>
            <a:off x="5313916" y="3336964"/>
            <a:ext cx="864025" cy="486889"/>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02042" y="4142506"/>
            <a:ext cx="864025" cy="486889"/>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13915" y="4948052"/>
            <a:ext cx="864025" cy="486889"/>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67933" y="3548738"/>
            <a:ext cx="1079433" cy="275115"/>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67932" y="4354280"/>
            <a:ext cx="1079433" cy="275115"/>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867931" y="5181595"/>
            <a:ext cx="1079433" cy="275115"/>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84820" y="2945082"/>
            <a:ext cx="403761" cy="2588821"/>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44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15" grpId="0" animBg="1"/>
      <p:bldP spid="16"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10515600" cy="3732425"/>
          </a:xfrm>
        </p:spPr>
        <p:txBody>
          <a:bodyPr/>
          <a:lstStyle/>
          <a:p>
            <a:pPr>
              <a:buFont typeface="Arial" panose="020B0604020202020204" pitchFamily="34" charset="0"/>
              <a:buChar char="•"/>
            </a:pPr>
            <a:r>
              <a:rPr lang="en-US" dirty="0" smtClean="0">
                <a:solidFill>
                  <a:schemeClr val="tx1">
                    <a:lumMod val="50000"/>
                  </a:schemeClr>
                </a:solidFill>
              </a:rPr>
              <a:t>Reduces the overhead of message object delivery by implementing transfer scope</a:t>
            </a:r>
          </a:p>
          <a:p>
            <a:pPr>
              <a:buFont typeface="Arial" panose="020B0604020202020204" pitchFamily="34" charset="0"/>
              <a:buChar char="•"/>
            </a:pPr>
            <a:r>
              <a:rPr lang="en-US" dirty="0" smtClean="0">
                <a:solidFill>
                  <a:schemeClr val="tx1">
                    <a:lumMod val="50000"/>
                  </a:schemeClr>
                </a:solidFill>
              </a:rPr>
              <a:t>Explores other possibilities for application verification with our real-time configuration in manifest</a:t>
            </a:r>
          </a:p>
          <a:p>
            <a:pPr>
              <a:buFont typeface="Arial" panose="020B0604020202020204" pitchFamily="34" charset="0"/>
              <a:buChar char="•"/>
            </a:pPr>
            <a:r>
              <a:rPr lang="en-US" dirty="0" smtClean="0">
                <a:solidFill>
                  <a:schemeClr val="tx1">
                    <a:lumMod val="50000"/>
                  </a:schemeClr>
                </a:solidFill>
              </a:rPr>
              <a:t>Eventually, replaces region-based memory management with a real-time garbage collector that can be analyzed with worst case execution time. </a:t>
            </a:r>
            <a:endParaRPr lang="en-US" dirty="0">
              <a:solidFill>
                <a:schemeClr val="tx1">
                  <a:lumMod val="50000"/>
                </a:schemeClr>
              </a:solidFill>
            </a:endParaRPr>
          </a:p>
        </p:txBody>
      </p:sp>
      <p:sp>
        <p:nvSpPr>
          <p:cNvPr id="3" name="Title 2"/>
          <p:cNvSpPr>
            <a:spLocks noGrp="1"/>
          </p:cNvSpPr>
          <p:nvPr>
            <p:ph type="title"/>
          </p:nvPr>
        </p:nvSpPr>
        <p:spPr/>
        <p:txBody>
          <a:bodyPr/>
          <a:lstStyle/>
          <a:p>
            <a:r>
              <a:rPr lang="en-US" dirty="0" smtClean="0"/>
              <a:t>Work in Progress</a:t>
            </a:r>
            <a:endParaRPr lang="en-US" dirty="0"/>
          </a:p>
        </p:txBody>
      </p:sp>
    </p:spTree>
    <p:extLst>
      <p:ext uri="{BB962C8B-B14F-4D97-AF65-F5344CB8AC3E}">
        <p14:creationId xmlns:p14="http://schemas.microsoft.com/office/powerpoint/2010/main" val="612973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935666" y="2534519"/>
            <a:ext cx="9898506" cy="3732425"/>
          </a:xfrm>
        </p:spPr>
        <p:txBody>
          <a:bodyPr/>
          <a:lstStyle/>
          <a:p>
            <a:pPr>
              <a:buFont typeface="Arial" panose="020B0604020202020204" pitchFamily="34" charset="0"/>
              <a:buChar char="•"/>
            </a:pPr>
            <a:r>
              <a:rPr lang="en-US" dirty="0" smtClean="0">
                <a:solidFill>
                  <a:schemeClr val="tx1">
                    <a:lumMod val="50000"/>
                  </a:schemeClr>
                </a:solidFill>
              </a:rPr>
              <a:t>Our work provides a programming model for real-time application development on Android.</a:t>
            </a:r>
          </a:p>
          <a:p>
            <a:pPr lvl="1">
              <a:buFont typeface="Arial" panose="020B0604020202020204" pitchFamily="34" charset="0"/>
              <a:buChar char="•"/>
            </a:pPr>
            <a:r>
              <a:rPr lang="en-US" dirty="0">
                <a:solidFill>
                  <a:schemeClr val="tx1">
                    <a:lumMod val="50000"/>
                  </a:schemeClr>
                </a:solidFill>
              </a:rPr>
              <a:t> R</a:t>
            </a:r>
            <a:r>
              <a:rPr lang="en-US" dirty="0" smtClean="0">
                <a:solidFill>
                  <a:schemeClr val="tx1">
                    <a:lumMod val="50000"/>
                  </a:schemeClr>
                </a:solidFill>
              </a:rPr>
              <a:t>eal-time abstractions</a:t>
            </a:r>
          </a:p>
          <a:p>
            <a:pPr lvl="1">
              <a:buFont typeface="Arial" panose="020B0604020202020204" pitchFamily="34" charset="0"/>
              <a:buChar char="•"/>
            </a:pPr>
            <a:r>
              <a:rPr lang="en-US" dirty="0">
                <a:solidFill>
                  <a:schemeClr val="tx1">
                    <a:lumMod val="50000"/>
                  </a:schemeClr>
                </a:solidFill>
              </a:rPr>
              <a:t> </a:t>
            </a:r>
            <a:r>
              <a:rPr lang="en-US" dirty="0" smtClean="0">
                <a:solidFill>
                  <a:schemeClr val="tx1">
                    <a:lumMod val="50000"/>
                  </a:schemeClr>
                </a:solidFill>
              </a:rPr>
              <a:t>Real-time communication channels</a:t>
            </a:r>
          </a:p>
          <a:p>
            <a:pPr lvl="1">
              <a:buFont typeface="Arial" panose="020B0604020202020204" pitchFamily="34" charset="0"/>
              <a:buChar char="•"/>
            </a:pPr>
            <a:r>
              <a:rPr lang="en-US" dirty="0" smtClean="0">
                <a:solidFill>
                  <a:schemeClr val="tx1">
                    <a:lumMod val="50000"/>
                  </a:schemeClr>
                </a:solidFill>
              </a:rPr>
              <a:t> Region-based memory management .</a:t>
            </a:r>
          </a:p>
          <a:p>
            <a:pPr>
              <a:buFont typeface="Arial" panose="020B0604020202020204" pitchFamily="34" charset="0"/>
              <a:buChar char="•"/>
            </a:pPr>
            <a:r>
              <a:rPr lang="en-US" dirty="0" smtClean="0">
                <a:solidFill>
                  <a:schemeClr val="tx1">
                    <a:lumMod val="50000"/>
                  </a:schemeClr>
                </a:solidFill>
              </a:rPr>
              <a:t>Visit us: http://rtdroid.cse.buffalo.edu</a:t>
            </a:r>
            <a:endParaRPr lang="en-US" dirty="0">
              <a:solidFill>
                <a:schemeClr val="tx1">
                  <a:lumMod val="50000"/>
                </a:schemeClr>
              </a:solidFill>
            </a:endParaRPr>
          </a:p>
          <a:p>
            <a:pPr marL="50800" indent="0" algn="ctr">
              <a:buNone/>
            </a:pPr>
            <a:endParaRPr lang="en-US" sz="4000" dirty="0" smtClean="0">
              <a:solidFill>
                <a:schemeClr val="tx1">
                  <a:lumMod val="50000"/>
                </a:schemeClr>
              </a:solidFill>
            </a:endParaRPr>
          </a:p>
          <a:p>
            <a:pPr marL="50800" indent="0" algn="ctr">
              <a:buNone/>
            </a:pPr>
            <a:r>
              <a:rPr lang="en-US" sz="4000" dirty="0" smtClean="0">
                <a:solidFill>
                  <a:schemeClr val="tx1">
                    <a:lumMod val="50000"/>
                  </a:schemeClr>
                </a:solidFill>
              </a:rPr>
              <a:t>Questions?</a:t>
            </a:r>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311394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9468" y="1320800"/>
            <a:ext cx="10515600" cy="716084"/>
          </a:xfrm>
        </p:spPr>
        <p:txBody>
          <a:bodyPr/>
          <a:lstStyle/>
          <a:p>
            <a:endParaRPr lang="en-US" dirty="0"/>
          </a:p>
        </p:txBody>
      </p:sp>
      <p:sp>
        <p:nvSpPr>
          <p:cNvPr id="5" name="Text Placeholder 1"/>
          <p:cNvSpPr>
            <a:spLocks noGrp="1"/>
          </p:cNvSpPr>
          <p:nvPr>
            <p:ph type="body" idx="4294967295"/>
          </p:nvPr>
        </p:nvSpPr>
        <p:spPr>
          <a:xfrm>
            <a:off x="725647" y="2181305"/>
            <a:ext cx="8426742" cy="3511409"/>
          </a:xfrm>
          <a:prstGeom prst="rect">
            <a:avLst/>
          </a:prstGeom>
        </p:spPr>
        <p:txBody>
          <a:bodyPr/>
          <a:lstStyle/>
          <a:p>
            <a:pPr marL="0" indent="0">
              <a:buNone/>
            </a:pPr>
            <a:endParaRPr lang="en-US" sz="2000" dirty="0"/>
          </a:p>
        </p:txBody>
      </p:sp>
    </p:spTree>
    <p:extLst>
      <p:ext uri="{BB962C8B-B14F-4D97-AF65-F5344CB8AC3E}">
        <p14:creationId xmlns:p14="http://schemas.microsoft.com/office/powerpoint/2010/main" val="3405213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Real-Time Declarative Manifest in RTDroid</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79083569"/>
              </p:ext>
            </p:extLst>
          </p:nvPr>
        </p:nvGraphicFramePr>
        <p:xfrm>
          <a:off x="844825" y="2276981"/>
          <a:ext cx="10237703" cy="3793913"/>
        </p:xfrm>
        <a:graphic>
          <a:graphicData uri="http://schemas.openxmlformats.org/drawingml/2006/table">
            <a:tbl>
              <a:tblPr firstRow="1" bandRow="1">
                <a:tableStyleId>{073A0DAA-6AF3-43AB-8588-CEC1D06C72B9}</a:tableStyleId>
              </a:tblPr>
              <a:tblGrid>
                <a:gridCol w="1990113"/>
                <a:gridCol w="1475259"/>
                <a:gridCol w="6772331"/>
              </a:tblGrid>
              <a:tr h="593513">
                <a:tc>
                  <a:txBody>
                    <a:bodyPr/>
                    <a:lstStyle/>
                    <a:p>
                      <a:pPr algn="ctr"/>
                      <a:r>
                        <a:rPr lang="en-US" sz="1600" dirty="0" smtClean="0"/>
                        <a:t>Real-time</a:t>
                      </a:r>
                      <a:r>
                        <a:rPr lang="en-US" sz="1600" baseline="0" dirty="0" smtClean="0"/>
                        <a:t> Constructs</a:t>
                      </a:r>
                      <a:endParaRPr lang="en-US" sz="1600" dirty="0"/>
                    </a:p>
                  </a:txBody>
                  <a:tcPr marL="121920" marR="12192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dirty="0" smtClean="0"/>
                        <a:t>XML Tags</a:t>
                      </a:r>
                    </a:p>
                  </a:txBody>
                  <a:tcPr marL="121920" marR="121920"/>
                </a:tc>
                <a:tc>
                  <a:txBody>
                    <a:bodyPr/>
                    <a:lstStyle/>
                    <a:p>
                      <a:pPr algn="ctr"/>
                      <a:r>
                        <a:rPr lang="en-US" sz="1600" dirty="0" smtClean="0"/>
                        <a:t>Attributes / sub-elements</a:t>
                      </a:r>
                      <a:endParaRPr lang="en-US" sz="1600" dirty="0"/>
                    </a:p>
                  </a:txBody>
                  <a:tcPr marL="121920" marR="121920"/>
                </a:tc>
              </a:tr>
              <a:tr h="593513">
                <a:tc>
                  <a:txBody>
                    <a:bodyPr/>
                    <a:lstStyle/>
                    <a:p>
                      <a:pPr algn="r"/>
                      <a:r>
                        <a:rPr lang="en-US" sz="1600" smtClean="0"/>
                        <a:t>Real-time</a:t>
                      </a:r>
                      <a:r>
                        <a:rPr lang="en-US" sz="1600" baseline="0" smtClean="0"/>
                        <a:t> service</a:t>
                      </a:r>
                      <a:endParaRPr lang="en-US" sz="1600" dirty="0"/>
                    </a:p>
                  </a:txBody>
                  <a:tcPr marL="121920" marR="121920" anchor="ctr"/>
                </a:tc>
                <a:tc>
                  <a:txBody>
                    <a:bodyPr/>
                    <a:lstStyle/>
                    <a:p>
                      <a:pPr algn="ctr"/>
                      <a:r>
                        <a:rPr lang="en-US" sz="1600" dirty="0" smtClean="0"/>
                        <a:t>&lt;service&gt;</a:t>
                      </a:r>
                      <a:endParaRPr lang="en-US" sz="1600" dirty="0"/>
                    </a:p>
                  </a:txBody>
                  <a:tcPr marL="121920" marR="121920" anchor="ctr"/>
                </a:tc>
                <a:tc>
                  <a:txBody>
                    <a:bodyPr/>
                    <a:lstStyle/>
                    <a:p>
                      <a:pPr algn="l"/>
                      <a:r>
                        <a:rPr lang="en-US" sz="1600" b="1" dirty="0" smtClean="0"/>
                        <a:t>Attributes</a:t>
                      </a:r>
                      <a:r>
                        <a:rPr lang="en-US" sz="1600" b="0" dirty="0" smtClean="0"/>
                        <a:t>:</a:t>
                      </a:r>
                      <a:r>
                        <a:rPr lang="en-US" sz="1600" dirty="0" smtClean="0"/>
                        <a:t> name,</a:t>
                      </a:r>
                      <a:r>
                        <a:rPr lang="en-US" sz="1600" baseline="0" dirty="0" smtClean="0"/>
                        <a:t> priority</a:t>
                      </a:r>
                    </a:p>
                    <a:p>
                      <a:pPr algn="l"/>
                      <a:r>
                        <a:rPr lang="en-US" sz="1600" b="1" baseline="0" dirty="0" smtClean="0"/>
                        <a:t>Sub-elements:</a:t>
                      </a:r>
                      <a:r>
                        <a:rPr lang="en-US" sz="1600" baseline="0" dirty="0" smtClean="0"/>
                        <a:t> &lt;</a:t>
                      </a:r>
                      <a:r>
                        <a:rPr lang="en-US" sz="1600" baseline="0" dirty="0" err="1" smtClean="0"/>
                        <a:t>memSize</a:t>
                      </a:r>
                      <a:r>
                        <a:rPr lang="en-US" sz="1600" baseline="0" dirty="0" smtClean="0"/>
                        <a:t>&gt;: memory bounds; &lt;release&gt;: timing configurations,</a:t>
                      </a:r>
                    </a:p>
                    <a:p>
                      <a:pPr algn="l"/>
                      <a:r>
                        <a:rPr lang="en-US" sz="1600" baseline="0" dirty="0" smtClean="0"/>
                        <a:t>&lt;periodic-task&gt;: sub-</a:t>
                      </a:r>
                      <a:r>
                        <a:rPr lang="en-US" sz="1600" baseline="0" dirty="0" err="1" smtClean="0"/>
                        <a:t>compnents</a:t>
                      </a:r>
                      <a:r>
                        <a:rPr lang="en-US" sz="1600" baseline="0" dirty="0" smtClean="0"/>
                        <a:t>, &lt;intent-filter&gt;: channel subscription</a:t>
                      </a:r>
                    </a:p>
                  </a:txBody>
                  <a:tcPr marL="121920" marR="121920"/>
                </a:tc>
              </a:tr>
              <a:tr h="593513">
                <a:tc>
                  <a:txBody>
                    <a:bodyPr/>
                    <a:lstStyle/>
                    <a:p>
                      <a:pPr algn="r"/>
                      <a:r>
                        <a:rPr lang="en-US" sz="1600" dirty="0" smtClean="0"/>
                        <a:t>Real-time receiver</a:t>
                      </a:r>
                      <a:endParaRPr lang="en-US" sz="1600" dirty="0"/>
                    </a:p>
                  </a:txBody>
                  <a:tcPr marL="121920" marR="121920" anchor="ctr"/>
                </a:tc>
                <a:tc>
                  <a:txBody>
                    <a:bodyPr/>
                    <a:lstStyle/>
                    <a:p>
                      <a:pPr algn="ctr"/>
                      <a:r>
                        <a:rPr lang="en-US" sz="1600" dirty="0" smtClean="0"/>
                        <a:t>&lt;receiver&gt;</a:t>
                      </a:r>
                      <a:endParaRPr lang="en-US" sz="1600" dirty="0"/>
                    </a:p>
                  </a:txBody>
                  <a:tcPr marL="121920" marR="121920" anchor="ctr"/>
                </a:tc>
                <a:tc>
                  <a:txBody>
                    <a:bodyPr/>
                    <a:lstStyle/>
                    <a:p>
                      <a:pPr algn="l"/>
                      <a:r>
                        <a:rPr lang="en-US" sz="1600" b="1" dirty="0" smtClean="0"/>
                        <a:t>Attributes:</a:t>
                      </a:r>
                      <a:r>
                        <a:rPr lang="en-US" sz="1600" dirty="0" smtClean="0"/>
                        <a:t> name,</a:t>
                      </a:r>
                      <a:r>
                        <a:rPr lang="en-US" sz="1600" baseline="0" dirty="0" smtClean="0"/>
                        <a:t> priority</a:t>
                      </a:r>
                    </a:p>
                    <a:p>
                      <a:pPr algn="l"/>
                      <a:r>
                        <a:rPr lang="en-US" sz="1600" b="1" baseline="0" dirty="0" smtClean="0"/>
                        <a:t>Sub-elements:</a:t>
                      </a:r>
                      <a:r>
                        <a:rPr lang="en-US" sz="1600" baseline="0" dirty="0" smtClean="0"/>
                        <a:t> &lt;</a:t>
                      </a:r>
                      <a:r>
                        <a:rPr lang="en-US" sz="1600" baseline="0" dirty="0" err="1" smtClean="0"/>
                        <a:t>memSize</a:t>
                      </a:r>
                      <a:r>
                        <a:rPr lang="en-US" sz="1600" baseline="0" dirty="0" smtClean="0"/>
                        <a:t>&gt;: memory bounds, &lt;release&gt;: timing configurations,</a:t>
                      </a:r>
                    </a:p>
                    <a:p>
                      <a:pPr algn="l"/>
                      <a:r>
                        <a:rPr lang="en-US" sz="1600" baseline="0" dirty="0" smtClean="0"/>
                        <a:t>&lt;intent-filter&gt;: channel subscription</a:t>
                      </a:r>
                    </a:p>
                  </a:txBody>
                  <a:tcPr marL="121920" marR="121920"/>
                </a:tc>
              </a:tr>
              <a:tr h="593513">
                <a:tc>
                  <a:txBody>
                    <a:bodyPr/>
                    <a:lstStyle/>
                    <a:p>
                      <a:pPr algn="r"/>
                      <a:r>
                        <a:rPr lang="en-US" sz="1600" dirty="0" smtClean="0"/>
                        <a:t>Real-time</a:t>
                      </a:r>
                      <a:r>
                        <a:rPr lang="en-US" sz="1600" baseline="0" dirty="0" smtClean="0"/>
                        <a:t> channel</a:t>
                      </a:r>
                      <a:endParaRPr lang="en-US" sz="1600" dirty="0"/>
                    </a:p>
                  </a:txBody>
                  <a:tcPr marL="121920" marR="121920" anchor="ctr"/>
                </a:tc>
                <a:tc>
                  <a:txBody>
                    <a:bodyPr/>
                    <a:lstStyle/>
                    <a:p>
                      <a:pPr algn="ctr"/>
                      <a:r>
                        <a:rPr lang="en-US" sz="1600" dirty="0" smtClean="0"/>
                        <a:t>&lt;channel&gt;</a:t>
                      </a:r>
                      <a:endParaRPr lang="en-US" sz="1600" dirty="0"/>
                    </a:p>
                  </a:txBody>
                  <a:tcPr marL="121920" marR="121920"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b="1" dirty="0" smtClean="0"/>
                        <a:t>Attributes:</a:t>
                      </a:r>
                      <a:r>
                        <a:rPr lang="en-US" sz="1600" dirty="0" smtClean="0"/>
                        <a:t> name,</a:t>
                      </a:r>
                      <a:r>
                        <a:rPr lang="en-US" sz="1600" baseline="0" dirty="0" smtClean="0"/>
                        <a:t> type: (</a:t>
                      </a:r>
                      <a:r>
                        <a:rPr lang="en-US" sz="1600" baseline="0" dirty="0" err="1" smtClean="0"/>
                        <a:t>msg-passing|broadcasting|bulk-data</a:t>
                      </a:r>
                      <a:r>
                        <a:rPr lang="en-US" sz="1600" baseline="0" dirty="0" smtClean="0"/>
                        <a:t>), size</a:t>
                      </a:r>
                    </a:p>
                    <a:p>
                      <a:pPr marL="0" marR="0" indent="0" algn="l" defTabSz="685800" rtl="0" eaLnBrk="1" fontAlgn="auto" latinLnBrk="0" hangingPunct="1">
                        <a:lnSpc>
                          <a:spcPct val="100000"/>
                        </a:lnSpc>
                        <a:spcBef>
                          <a:spcPts val="0"/>
                        </a:spcBef>
                        <a:spcAft>
                          <a:spcPts val="0"/>
                        </a:spcAft>
                        <a:buClrTx/>
                        <a:buSzTx/>
                        <a:buFontTx/>
                        <a:buNone/>
                        <a:tabLst/>
                        <a:defRPr/>
                      </a:pPr>
                      <a:r>
                        <a:rPr lang="en-US" sz="1600" b="1" baseline="0" dirty="0" smtClean="0"/>
                        <a:t>Sub-elements: </a:t>
                      </a:r>
                      <a:r>
                        <a:rPr lang="en-US" sz="1600" b="0" baseline="0" dirty="0" smtClean="0"/>
                        <a:t>&lt;data&gt;: message specification,  &lt;order&gt;: message queueing order, &lt;execution&gt;: the execution priority of the </a:t>
                      </a:r>
                      <a:r>
                        <a:rPr lang="en-US" sz="1600" b="0" baseline="0" dirty="0" err="1" smtClean="0"/>
                        <a:t>callee</a:t>
                      </a:r>
                      <a:r>
                        <a:rPr lang="en-US" sz="1600" b="0" baseline="0" dirty="0" smtClean="0"/>
                        <a:t>, &lt;drop&gt;: the message dropping policy</a:t>
                      </a:r>
                      <a:endParaRPr lang="en-US" sz="1600" b="1" baseline="0" dirty="0" smtClean="0"/>
                    </a:p>
                  </a:txBody>
                  <a:tcPr marL="121920" marR="121920"/>
                </a:tc>
              </a:tr>
            </a:tbl>
          </a:graphicData>
        </a:graphic>
      </p:graphicFrame>
    </p:spTree>
    <p:extLst>
      <p:ext uri="{BB962C8B-B14F-4D97-AF65-F5344CB8AC3E}">
        <p14:creationId xmlns:p14="http://schemas.microsoft.com/office/powerpoint/2010/main" val="2353596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D:\Dropbox\Dropbox\talks\rtas-17\c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1187" y="2662006"/>
            <a:ext cx="1562166" cy="83696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Motivations</a:t>
            </a:r>
            <a:endParaRPr lang="en-US" dirty="0"/>
          </a:p>
        </p:txBody>
      </p:sp>
      <p:sp>
        <p:nvSpPr>
          <p:cNvPr id="15" name="Text Placeholder 1"/>
          <p:cNvSpPr txBox="1">
            <a:spLocks/>
          </p:cNvSpPr>
          <p:nvPr/>
        </p:nvSpPr>
        <p:spPr>
          <a:xfrm>
            <a:off x="449853" y="4129026"/>
            <a:ext cx="10403499" cy="1942165"/>
          </a:xfrm>
          <a:prstGeom prst="rect">
            <a:avLst/>
          </a:prstGeom>
        </p:spPr>
        <p:txBody>
          <a:bodyPr vert="horz" lIns="91440" tIns="45720" rIns="91440" bIns="45720" rtlCol="0">
            <a:normAutofit/>
          </a:bodyPr>
          <a:lstStyle>
            <a:lvl1pPr marL="0" indent="0" algn="l" defTabSz="914400" rtl="0" eaLnBrk="1" latinLnBrk="0" hangingPunct="1">
              <a:lnSpc>
                <a:spcPts val="2300"/>
              </a:lnSpc>
              <a:spcBef>
                <a:spcPts val="1000"/>
              </a:spcBef>
              <a:buClr>
                <a:srgbClr val="005BBB"/>
              </a:buClr>
              <a:buFontTx/>
              <a:buNone/>
              <a:defRPr sz="1700" b="1" kern="1200" baseline="0">
                <a:solidFill>
                  <a:srgbClr val="005BBB"/>
                </a:solidFill>
                <a:latin typeface="Arial" charset="0"/>
                <a:ea typeface="Arial" charset="0"/>
                <a:cs typeface="Arial" charset="0"/>
              </a:defRPr>
            </a:lvl1pPr>
            <a:lvl2pPr marL="736600" indent="-279400" algn="l" defTabSz="914400" rtl="0" eaLnBrk="1" latinLnBrk="0" hangingPunct="1">
              <a:lnSpc>
                <a:spcPts val="2300"/>
              </a:lnSpc>
              <a:spcBef>
                <a:spcPts val="500"/>
              </a:spcBef>
              <a:buClr>
                <a:srgbClr val="005BBB"/>
              </a:buClr>
              <a:buFont typeface="Arial" charset="0"/>
              <a:buChar char="•"/>
              <a:tabLst/>
              <a:defRPr sz="2000" kern="1200" baseline="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rgbClr val="666666"/>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rgbClr val="666666"/>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defTabSz="914377">
              <a:lnSpc>
                <a:spcPct val="100000"/>
              </a:lnSpc>
              <a:spcBef>
                <a:spcPts val="0"/>
              </a:spcBef>
              <a:buClr>
                <a:srgbClr val="005BBB">
                  <a:lumMod val="75000"/>
                </a:srgbClr>
              </a:buClr>
              <a:buFont typeface="Arial" panose="020B0604020202020204" pitchFamily="34" charset="0"/>
              <a:buChar char="•"/>
            </a:pPr>
            <a:r>
              <a:rPr lang="en-US" altLang="zh-CN" sz="2000" b="0" dirty="0" smtClean="0">
                <a:solidFill>
                  <a:srgbClr val="666666">
                    <a:lumMod val="50000"/>
                  </a:srgbClr>
                </a:solidFill>
                <a:latin typeface="Arial" panose="020B0604020202020204"/>
                <a:ea typeface="+mn-ea"/>
                <a:cs typeface="+mn-cs"/>
              </a:rPr>
              <a:t>How can we write a real-time application on Android, while still leveraging its existing functionalities?</a:t>
            </a:r>
          </a:p>
        </p:txBody>
      </p:sp>
      <p:pic>
        <p:nvPicPr>
          <p:cNvPr id="1032" name="Picture 8"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5182" y="2662006"/>
            <a:ext cx="1526180" cy="83696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android for robo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859" y="2696431"/>
            <a:ext cx="1526180" cy="8369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ndroi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854" y="2407850"/>
            <a:ext cx="1415900" cy="14141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53264" y="2587226"/>
            <a:ext cx="3873795" cy="923330"/>
          </a:xfrm>
          <a:prstGeom prst="rect">
            <a:avLst/>
          </a:prstGeom>
        </p:spPr>
        <p:txBody>
          <a:bodyPr wrap="square">
            <a:spAutoFit/>
          </a:bodyPr>
          <a:lstStyle/>
          <a:p>
            <a:pPr marL="285761" indent="-285750">
              <a:lnSpc>
                <a:spcPct val="90000"/>
              </a:lnSpc>
              <a:buClr>
                <a:schemeClr val="tx2">
                  <a:lumMod val="75000"/>
                </a:schemeClr>
              </a:buClr>
              <a:buFont typeface="Arial" panose="020B0604020202020204" pitchFamily="34" charset="0"/>
              <a:buChar char="•"/>
            </a:pPr>
            <a:r>
              <a:rPr lang="en-US" sz="2000" dirty="0" smtClean="0">
                <a:solidFill>
                  <a:srgbClr val="666666">
                    <a:lumMod val="50000"/>
                  </a:srgbClr>
                </a:solidFill>
              </a:rPr>
              <a:t>Open </a:t>
            </a:r>
            <a:r>
              <a:rPr lang="en-US" sz="2000" dirty="0">
                <a:solidFill>
                  <a:srgbClr val="666666">
                    <a:lumMod val="50000"/>
                  </a:srgbClr>
                </a:solidFill>
              </a:rPr>
              <a:t>source project</a:t>
            </a:r>
          </a:p>
          <a:p>
            <a:pPr marL="285761" indent="-285750">
              <a:lnSpc>
                <a:spcPct val="90000"/>
              </a:lnSpc>
              <a:buClr>
                <a:schemeClr val="tx2">
                  <a:lumMod val="75000"/>
                </a:schemeClr>
              </a:buClr>
              <a:buFont typeface="Arial" panose="020B0604020202020204" pitchFamily="34" charset="0"/>
              <a:buChar char="•"/>
            </a:pPr>
            <a:r>
              <a:rPr lang="en-US" sz="2000" dirty="0">
                <a:solidFill>
                  <a:srgbClr val="666666">
                    <a:lumMod val="50000"/>
                  </a:srgbClr>
                </a:solidFill>
              </a:rPr>
              <a:t>Well-defined </a:t>
            </a:r>
            <a:r>
              <a:rPr lang="en-US" sz="2000" dirty="0" smtClean="0">
                <a:solidFill>
                  <a:srgbClr val="666666">
                    <a:lumMod val="50000"/>
                  </a:srgbClr>
                </a:solidFill>
              </a:rPr>
              <a:t>APIs</a:t>
            </a:r>
            <a:endParaRPr lang="en-US" sz="2000" dirty="0">
              <a:solidFill>
                <a:srgbClr val="666666">
                  <a:lumMod val="50000"/>
                </a:srgbClr>
              </a:solidFill>
            </a:endParaRPr>
          </a:p>
          <a:p>
            <a:pPr marL="285761" indent="-285750">
              <a:lnSpc>
                <a:spcPct val="90000"/>
              </a:lnSpc>
              <a:buClr>
                <a:schemeClr val="tx2">
                  <a:lumMod val="75000"/>
                </a:schemeClr>
              </a:buClr>
              <a:buFont typeface="Arial" panose="020B0604020202020204" pitchFamily="34" charset="0"/>
              <a:buChar char="•"/>
            </a:pPr>
            <a:r>
              <a:rPr lang="en-US" sz="2000" dirty="0">
                <a:solidFill>
                  <a:schemeClr val="tx1">
                    <a:lumMod val="50000"/>
                  </a:schemeClr>
                </a:solidFill>
              </a:rPr>
              <a:t>Rich on-device peripherals</a:t>
            </a:r>
          </a:p>
        </p:txBody>
      </p:sp>
    </p:spTree>
    <p:extLst>
      <p:ext uri="{BB962C8B-B14F-4D97-AF65-F5344CB8AC3E}">
        <p14:creationId xmlns:p14="http://schemas.microsoft.com/office/powerpoint/2010/main" val="326083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smtClean="0"/>
              <a:t>Implementation of RT Message Passing Channel</a:t>
            </a:r>
            <a:endParaRPr lang="en-US" dirty="0"/>
          </a:p>
        </p:txBody>
      </p:sp>
      <p:sp>
        <p:nvSpPr>
          <p:cNvPr id="6" name="圆角矩形 28"/>
          <p:cNvSpPr/>
          <p:nvPr/>
        </p:nvSpPr>
        <p:spPr bwMode="auto">
          <a:xfrm>
            <a:off x="2505701" y="2458192"/>
            <a:ext cx="1745672" cy="2576945"/>
          </a:xfrm>
          <a:prstGeom prst="roundRect">
            <a:avLst>
              <a:gd name="adj" fmla="val 5166"/>
            </a:avLst>
          </a:prstGeom>
          <a:solidFill>
            <a:schemeClr val="accent1">
              <a:lumMod val="60000"/>
              <a:lumOff val="40000"/>
              <a:alpha val="50000"/>
            </a:schemeClr>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dirty="0" smtClean="0">
                <a:solidFill>
                  <a:schemeClr val="bg1"/>
                </a:solidFill>
              </a:rPr>
              <a:t>Sender 1</a:t>
            </a:r>
          </a:p>
          <a:p>
            <a:pPr algn="ctr"/>
            <a:r>
              <a:rPr lang="en-US" sz="1600" b="1" dirty="0" smtClean="0">
                <a:solidFill>
                  <a:schemeClr val="bg1"/>
                </a:solidFill>
              </a:rPr>
              <a:t>Persistent</a:t>
            </a:r>
            <a:endParaRPr kumimoji="0" lang="en-US" sz="1600" b="1" i="0" u="none" strike="noStrike" cap="none" normalizeH="0" baseline="0" dirty="0" smtClean="0">
              <a:ln>
                <a:noFill/>
              </a:ln>
              <a:solidFill>
                <a:schemeClr val="bg1"/>
              </a:solidFill>
              <a:effectLst/>
            </a:endParaRPr>
          </a:p>
        </p:txBody>
      </p:sp>
      <p:sp>
        <p:nvSpPr>
          <p:cNvPr id="7" name="圆角矩形 28"/>
          <p:cNvSpPr/>
          <p:nvPr/>
        </p:nvSpPr>
        <p:spPr bwMode="auto">
          <a:xfrm>
            <a:off x="2709704" y="3218654"/>
            <a:ext cx="1330692" cy="1478769"/>
          </a:xfrm>
          <a:prstGeom prst="roundRect">
            <a:avLst>
              <a:gd name="adj" fmla="val 9524"/>
            </a:avLst>
          </a:prstGeom>
          <a:solidFill>
            <a:schemeClr val="accent1">
              <a:lumMod val="60000"/>
              <a:lumOff val="40000"/>
              <a:alpha val="50000"/>
            </a:schemeClr>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600" b="1" dirty="0" smtClean="0">
              <a:solidFill>
                <a:schemeClr val="bg1"/>
              </a:solidFill>
            </a:endParaRPr>
          </a:p>
          <a:p>
            <a:pPr algn="ctr"/>
            <a:r>
              <a:rPr lang="en-US" sz="1600" b="1" dirty="0" smtClean="0">
                <a:solidFill>
                  <a:schemeClr val="bg1"/>
                </a:solidFill>
              </a:rPr>
              <a:t>Sender 1 </a:t>
            </a:r>
          </a:p>
          <a:p>
            <a:pPr algn="ctr"/>
            <a:r>
              <a:rPr lang="en-US" sz="1600" b="1" dirty="0" smtClean="0">
                <a:solidFill>
                  <a:schemeClr val="bg1"/>
                </a:solidFill>
              </a:rPr>
              <a:t>Release</a:t>
            </a:r>
            <a:endParaRPr kumimoji="0" lang="en-US" sz="1600" b="1" i="0" u="none" strike="noStrike" cap="none" normalizeH="0" baseline="0" dirty="0" smtClean="0">
              <a:ln>
                <a:noFill/>
              </a:ln>
              <a:solidFill>
                <a:schemeClr val="bg1"/>
              </a:solidFill>
              <a:effectLst/>
            </a:endParaRPr>
          </a:p>
        </p:txBody>
      </p:sp>
      <p:sp>
        <p:nvSpPr>
          <p:cNvPr id="8" name="圆角矩形 28"/>
          <p:cNvSpPr/>
          <p:nvPr/>
        </p:nvSpPr>
        <p:spPr bwMode="auto">
          <a:xfrm>
            <a:off x="2480630" y="5130776"/>
            <a:ext cx="5566887" cy="924553"/>
          </a:xfrm>
          <a:prstGeom prst="roundRect">
            <a:avLst>
              <a:gd name="adj" fmla="val 4149"/>
            </a:avLst>
          </a:prstGeom>
          <a:solidFill>
            <a:schemeClr val="tx1">
              <a:lumMod val="60000"/>
              <a:lumOff val="40000"/>
              <a:alpha val="50000"/>
            </a:schemeClr>
          </a:solidFill>
          <a:ln w="222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r>
              <a:rPr lang="en-US" sz="1600" b="1" dirty="0" smtClean="0">
                <a:solidFill>
                  <a:schemeClr val="bg1"/>
                </a:solidFill>
              </a:rPr>
              <a:t>Immortal Scope</a:t>
            </a:r>
            <a:endParaRPr kumimoji="0" lang="en-US" sz="1600" b="1" i="0" u="none" strike="noStrike" cap="none" normalizeH="0" baseline="0" dirty="0" smtClean="0">
              <a:ln>
                <a:noFill/>
              </a:ln>
              <a:solidFill>
                <a:schemeClr val="bg1"/>
              </a:solidFill>
              <a:effectLst/>
            </a:endParaRPr>
          </a:p>
        </p:txBody>
      </p:sp>
      <p:sp>
        <p:nvSpPr>
          <p:cNvPr id="11" name="圆角矩形 28"/>
          <p:cNvSpPr/>
          <p:nvPr/>
        </p:nvSpPr>
        <p:spPr bwMode="auto">
          <a:xfrm>
            <a:off x="4403773" y="2458192"/>
            <a:ext cx="1745672" cy="2576945"/>
          </a:xfrm>
          <a:prstGeom prst="roundRect">
            <a:avLst>
              <a:gd name="adj" fmla="val 5166"/>
            </a:avLst>
          </a:prstGeom>
          <a:solidFill>
            <a:schemeClr val="accent1">
              <a:lumMod val="60000"/>
              <a:lumOff val="40000"/>
              <a:alpha val="50000"/>
            </a:schemeClr>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sz="1600" b="1" dirty="0" smtClean="0">
                <a:solidFill>
                  <a:schemeClr val="bg1"/>
                </a:solidFill>
              </a:rPr>
              <a:t>Receiver </a:t>
            </a:r>
            <a:r>
              <a:rPr lang="en-US" sz="1600" b="1" dirty="0" smtClean="0">
                <a:solidFill>
                  <a:schemeClr val="bg1"/>
                </a:solidFill>
              </a:rPr>
              <a:t>1</a:t>
            </a:r>
          </a:p>
          <a:p>
            <a:pPr algn="ctr"/>
            <a:r>
              <a:rPr lang="en-US" sz="1600" b="1" dirty="0" smtClean="0">
                <a:solidFill>
                  <a:schemeClr val="bg1"/>
                </a:solidFill>
              </a:rPr>
              <a:t>Persistent</a:t>
            </a:r>
            <a:endParaRPr kumimoji="0" lang="en-US" sz="1600" b="1" i="0" u="none" strike="noStrike" cap="none" normalizeH="0" baseline="0" dirty="0" smtClean="0">
              <a:ln>
                <a:noFill/>
              </a:ln>
              <a:solidFill>
                <a:schemeClr val="bg1"/>
              </a:solidFill>
              <a:effectLst/>
            </a:endParaRPr>
          </a:p>
        </p:txBody>
      </p:sp>
      <p:sp>
        <p:nvSpPr>
          <p:cNvPr id="12" name="圆角矩形 28"/>
          <p:cNvSpPr/>
          <p:nvPr/>
        </p:nvSpPr>
        <p:spPr bwMode="auto">
          <a:xfrm>
            <a:off x="4663752" y="3218654"/>
            <a:ext cx="1330692" cy="1385228"/>
          </a:xfrm>
          <a:prstGeom prst="roundRect">
            <a:avLst>
              <a:gd name="adj" fmla="val 9524"/>
            </a:avLst>
          </a:prstGeom>
          <a:solidFill>
            <a:schemeClr val="accent1">
              <a:lumMod val="60000"/>
              <a:lumOff val="40000"/>
              <a:alpha val="50000"/>
            </a:schemeClr>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sz="1600" b="1" dirty="0">
                <a:solidFill>
                  <a:schemeClr val="bg1"/>
                </a:solidFill>
              </a:rPr>
              <a:t>Receiver </a:t>
            </a:r>
            <a:r>
              <a:rPr lang="en-US" sz="1600" b="1" dirty="0" smtClean="0">
                <a:solidFill>
                  <a:schemeClr val="bg1"/>
                </a:solidFill>
              </a:rPr>
              <a:t>1 </a:t>
            </a:r>
          </a:p>
          <a:p>
            <a:pPr algn="ctr"/>
            <a:r>
              <a:rPr lang="en-US" sz="1600" b="1" dirty="0" smtClean="0">
                <a:solidFill>
                  <a:schemeClr val="bg1"/>
                </a:solidFill>
              </a:rPr>
              <a:t>Release</a:t>
            </a:r>
          </a:p>
          <a:p>
            <a:pPr algn="ctr"/>
            <a:endParaRPr kumimoji="0" lang="en-US" altLang="zh-CN" sz="1200" b="1" i="0" u="none" strike="noStrike" cap="none" normalizeH="0" baseline="0" dirty="0" smtClean="0">
              <a:ln>
                <a:noFill/>
              </a:ln>
              <a:solidFill>
                <a:schemeClr val="bg1"/>
              </a:solidFill>
              <a:effectLst/>
            </a:endParaRPr>
          </a:p>
          <a:p>
            <a:r>
              <a:rPr kumimoji="0" lang="en-US" altLang="zh-CN" sz="1200" b="1" i="0" u="none" strike="noStrike" cap="none" normalizeH="0" baseline="0" dirty="0" err="1" smtClean="0">
                <a:ln>
                  <a:noFill/>
                </a:ln>
                <a:solidFill>
                  <a:schemeClr val="bg1"/>
                </a:solidFill>
                <a:effectLst/>
              </a:rPr>
              <a:t>handleMsg</a:t>
            </a:r>
            <a:r>
              <a:rPr lang="en-US" altLang="zh-CN" sz="1200" b="1" dirty="0" smtClean="0">
                <a:solidFill>
                  <a:schemeClr val="bg1"/>
                </a:solidFill>
              </a:rPr>
              <a:t>(){</a:t>
            </a:r>
          </a:p>
          <a:p>
            <a:r>
              <a:rPr lang="en-US" altLang="zh-CN" sz="1200" b="1" dirty="0" smtClean="0">
                <a:solidFill>
                  <a:schemeClr val="bg1"/>
                </a:solidFill>
              </a:rPr>
              <a:t>//process </a:t>
            </a:r>
            <a:r>
              <a:rPr lang="en-US" altLang="zh-CN" sz="1200" b="1" dirty="0" err="1" smtClean="0">
                <a:solidFill>
                  <a:schemeClr val="bg1"/>
                </a:solidFill>
              </a:rPr>
              <a:t>msg</a:t>
            </a:r>
            <a:endParaRPr lang="en-US" altLang="zh-CN" sz="1200" b="1" dirty="0" smtClean="0">
              <a:solidFill>
                <a:schemeClr val="bg1"/>
              </a:solidFill>
            </a:endParaRPr>
          </a:p>
          <a:p>
            <a:r>
              <a:rPr kumimoji="0" lang="en-US" sz="1200" b="1" i="0" u="none" strike="noStrike" cap="none" normalizeH="0" baseline="0" dirty="0">
                <a:ln>
                  <a:noFill/>
                </a:ln>
                <a:solidFill>
                  <a:schemeClr val="bg1"/>
                </a:solidFill>
                <a:effectLst/>
              </a:rPr>
              <a:t>}</a:t>
            </a:r>
            <a:endParaRPr kumimoji="0" lang="en-US" sz="1200" b="1" i="0" u="none" strike="noStrike" cap="none" normalizeH="0" baseline="0" dirty="0" smtClean="0">
              <a:ln>
                <a:noFill/>
              </a:ln>
              <a:solidFill>
                <a:schemeClr val="bg1"/>
              </a:solidFill>
              <a:effectLst/>
            </a:endParaRPr>
          </a:p>
        </p:txBody>
      </p:sp>
      <p:sp>
        <p:nvSpPr>
          <p:cNvPr id="13" name="Oval 12"/>
          <p:cNvSpPr/>
          <p:nvPr/>
        </p:nvSpPr>
        <p:spPr>
          <a:xfrm>
            <a:off x="4914411" y="4620959"/>
            <a:ext cx="379062" cy="390416"/>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t>
            </a:r>
            <a:endParaRPr lang="en-US" dirty="0">
              <a:solidFill>
                <a:schemeClr val="bg1"/>
              </a:solidFill>
            </a:endParaRPr>
          </a:p>
        </p:txBody>
      </p:sp>
      <p:sp>
        <p:nvSpPr>
          <p:cNvPr id="14" name="Oval 13"/>
          <p:cNvSpPr/>
          <p:nvPr/>
        </p:nvSpPr>
        <p:spPr>
          <a:xfrm>
            <a:off x="5364723" y="4603882"/>
            <a:ext cx="379062" cy="390416"/>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t>
            </a:r>
            <a:endParaRPr lang="en-US" dirty="0">
              <a:solidFill>
                <a:schemeClr val="bg1"/>
              </a:solidFill>
            </a:endParaRPr>
          </a:p>
        </p:txBody>
      </p:sp>
      <p:sp>
        <p:nvSpPr>
          <p:cNvPr id="15" name="圆角矩形 28"/>
          <p:cNvSpPr/>
          <p:nvPr/>
        </p:nvSpPr>
        <p:spPr bwMode="auto">
          <a:xfrm>
            <a:off x="6301845" y="2458192"/>
            <a:ext cx="1745672" cy="2576945"/>
          </a:xfrm>
          <a:prstGeom prst="roundRect">
            <a:avLst>
              <a:gd name="adj" fmla="val 5166"/>
            </a:avLst>
          </a:prstGeom>
          <a:solidFill>
            <a:schemeClr val="accent1">
              <a:lumMod val="60000"/>
              <a:lumOff val="40000"/>
              <a:alpha val="50000"/>
            </a:schemeClr>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altLang="zh-CN" sz="1600" b="1" dirty="0" smtClean="0">
                <a:solidFill>
                  <a:schemeClr val="bg1"/>
                </a:solidFill>
              </a:rPr>
              <a:t>Receiver </a:t>
            </a:r>
            <a:r>
              <a:rPr lang="en-US" sz="1600" b="1" dirty="0" smtClean="0">
                <a:solidFill>
                  <a:schemeClr val="bg1"/>
                </a:solidFill>
              </a:rPr>
              <a:t>1</a:t>
            </a:r>
          </a:p>
          <a:p>
            <a:pPr algn="ctr"/>
            <a:r>
              <a:rPr lang="en-US" sz="1600" b="1" dirty="0" smtClean="0">
                <a:solidFill>
                  <a:schemeClr val="bg1"/>
                </a:solidFill>
              </a:rPr>
              <a:t>Persistent</a:t>
            </a:r>
            <a:endParaRPr kumimoji="0" lang="en-US" sz="1600" b="1" i="0" u="none" strike="noStrike" cap="none" normalizeH="0" baseline="0" dirty="0" smtClean="0">
              <a:ln>
                <a:noFill/>
              </a:ln>
              <a:solidFill>
                <a:schemeClr val="bg1"/>
              </a:solidFill>
              <a:effectLst/>
            </a:endParaRPr>
          </a:p>
        </p:txBody>
      </p:sp>
      <p:sp>
        <p:nvSpPr>
          <p:cNvPr id="16" name="圆角矩形 28"/>
          <p:cNvSpPr/>
          <p:nvPr/>
        </p:nvSpPr>
        <p:spPr bwMode="auto">
          <a:xfrm>
            <a:off x="6478699" y="3200988"/>
            <a:ext cx="1330692" cy="1513511"/>
          </a:xfrm>
          <a:prstGeom prst="roundRect">
            <a:avLst>
              <a:gd name="adj" fmla="val 9524"/>
            </a:avLst>
          </a:prstGeom>
          <a:solidFill>
            <a:schemeClr val="accent1">
              <a:lumMod val="60000"/>
              <a:lumOff val="40000"/>
              <a:alpha val="50000"/>
            </a:schemeClr>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altLang="zh-CN" sz="1600" b="1" dirty="0" smtClean="0">
              <a:solidFill>
                <a:schemeClr val="bg1"/>
              </a:solidFill>
            </a:endParaRPr>
          </a:p>
          <a:p>
            <a:pPr algn="ctr"/>
            <a:r>
              <a:rPr lang="en-US" altLang="zh-CN" sz="1600" b="1" dirty="0" smtClean="0">
                <a:solidFill>
                  <a:schemeClr val="bg1"/>
                </a:solidFill>
              </a:rPr>
              <a:t>Sender </a:t>
            </a:r>
            <a:r>
              <a:rPr lang="en-US" altLang="zh-CN" sz="1600" b="1" dirty="0">
                <a:solidFill>
                  <a:schemeClr val="bg1"/>
                </a:solidFill>
              </a:rPr>
              <a:t>2</a:t>
            </a:r>
            <a:r>
              <a:rPr lang="en-US" sz="1600" b="1" dirty="0" smtClean="0">
                <a:solidFill>
                  <a:schemeClr val="bg1"/>
                </a:solidFill>
              </a:rPr>
              <a:t> </a:t>
            </a:r>
          </a:p>
          <a:p>
            <a:pPr algn="ctr"/>
            <a:r>
              <a:rPr lang="en-US" sz="1600" b="1" dirty="0" smtClean="0">
                <a:solidFill>
                  <a:schemeClr val="bg1"/>
                </a:solidFill>
              </a:rPr>
              <a:t>Release</a:t>
            </a:r>
            <a:endParaRPr kumimoji="0" lang="en-US" sz="1600" b="1" i="0" u="none" strike="noStrike" cap="none" normalizeH="0" baseline="0" dirty="0" smtClean="0">
              <a:ln>
                <a:noFill/>
              </a:ln>
              <a:solidFill>
                <a:schemeClr val="bg1"/>
              </a:solidFill>
              <a:effectLst/>
            </a:endParaRPr>
          </a:p>
        </p:txBody>
      </p:sp>
      <p:sp>
        <p:nvSpPr>
          <p:cNvPr id="17" name="Oval 16"/>
          <p:cNvSpPr/>
          <p:nvPr/>
        </p:nvSpPr>
        <p:spPr>
          <a:xfrm>
            <a:off x="6954514" y="4184508"/>
            <a:ext cx="379062" cy="390416"/>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t>
            </a:r>
            <a:endParaRPr lang="en-US" dirty="0">
              <a:solidFill>
                <a:schemeClr val="bg1"/>
              </a:solidFill>
            </a:endParaRPr>
          </a:p>
        </p:txBody>
      </p:sp>
      <p:sp>
        <p:nvSpPr>
          <p:cNvPr id="19" name="圆角矩形 28"/>
          <p:cNvSpPr/>
          <p:nvPr/>
        </p:nvSpPr>
        <p:spPr bwMode="auto">
          <a:xfrm>
            <a:off x="3438099" y="5251723"/>
            <a:ext cx="3516415" cy="462276"/>
          </a:xfrm>
          <a:prstGeom prst="roundRect">
            <a:avLst>
              <a:gd name="adj" fmla="val 4149"/>
            </a:avLst>
          </a:prstGeom>
          <a:solidFill>
            <a:schemeClr val="tx1">
              <a:lumMod val="60000"/>
              <a:lumOff val="40000"/>
              <a:alpha val="50000"/>
            </a:schemeClr>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kumimoji="0" lang="en-US" altLang="zh-CN" sz="1600" b="1" i="0" u="none" strike="noStrike" cap="none" normalizeH="0" baseline="0" dirty="0" smtClean="0">
                <a:ln>
                  <a:noFill/>
                </a:ln>
                <a:solidFill>
                  <a:schemeClr val="bg1"/>
                </a:solidFill>
                <a:effectLst/>
              </a:rPr>
              <a:t>RT Message Channel</a:t>
            </a:r>
            <a:endParaRPr kumimoji="0" lang="en-US" sz="1600" b="1" i="0" u="none" strike="noStrike" cap="none" normalizeH="0" baseline="0" dirty="0" smtClean="0">
              <a:ln>
                <a:noFill/>
              </a:ln>
              <a:solidFill>
                <a:schemeClr val="bg1"/>
              </a:solidFill>
              <a:effectLst/>
            </a:endParaRPr>
          </a:p>
        </p:txBody>
      </p:sp>
      <p:cxnSp>
        <p:nvCxnSpPr>
          <p:cNvPr id="21" name="Curved Connector 20"/>
          <p:cNvCxnSpPr>
            <a:stCxn id="9" idx="4"/>
            <a:endCxn id="13" idx="3"/>
          </p:cNvCxnSpPr>
          <p:nvPr/>
        </p:nvCxnSpPr>
        <p:spPr>
          <a:xfrm rot="16200000" flipH="1">
            <a:off x="3968721" y="3952997"/>
            <a:ext cx="375393" cy="1627011"/>
          </a:xfrm>
          <a:prstGeom prst="curvedConnector3">
            <a:avLst>
              <a:gd name="adj1" fmla="val 176127"/>
            </a:avLst>
          </a:prstGeom>
          <a:ln w="25400">
            <a:solidFill>
              <a:srgbClr val="C00000"/>
            </a:solidFill>
            <a:tailEnd type="arrow"/>
          </a:ln>
        </p:spPr>
        <p:style>
          <a:lnRef idx="3">
            <a:schemeClr val="dk1"/>
          </a:lnRef>
          <a:fillRef idx="0">
            <a:schemeClr val="dk1"/>
          </a:fillRef>
          <a:effectRef idx="2">
            <a:schemeClr val="dk1"/>
          </a:effectRef>
          <a:fontRef idx="minor">
            <a:schemeClr val="tx1"/>
          </a:fontRef>
        </p:style>
      </p:cxnSp>
      <p:cxnSp>
        <p:nvCxnSpPr>
          <p:cNvPr id="51" name="Curved Connector 50"/>
          <p:cNvCxnSpPr>
            <a:stCxn id="14" idx="4"/>
            <a:endCxn id="17" idx="4"/>
          </p:cNvCxnSpPr>
          <p:nvPr/>
        </p:nvCxnSpPr>
        <p:spPr>
          <a:xfrm rot="5400000" flipH="1" flipV="1">
            <a:off x="6139462" y="3989715"/>
            <a:ext cx="419374" cy="1589791"/>
          </a:xfrm>
          <a:prstGeom prst="curvedConnector3">
            <a:avLst>
              <a:gd name="adj1" fmla="val -54510"/>
            </a:avLst>
          </a:prstGeom>
          <a:ln w="25400">
            <a:solidFill>
              <a:srgbClr val="C00000"/>
            </a:solidFill>
            <a:headEnd type="triangle"/>
            <a:tailEnd type="none"/>
          </a:ln>
        </p:spPr>
        <p:style>
          <a:lnRef idx="3">
            <a:schemeClr val="dk1"/>
          </a:lnRef>
          <a:fillRef idx="0">
            <a:schemeClr val="dk1"/>
          </a:fillRef>
          <a:effectRef idx="2">
            <a:schemeClr val="dk1"/>
          </a:effectRef>
          <a:fontRef idx="minor">
            <a:schemeClr val="tx1"/>
          </a:fontRef>
        </p:style>
      </p:cxnSp>
      <p:sp>
        <p:nvSpPr>
          <p:cNvPr id="9" name="Oval 8"/>
          <p:cNvSpPr/>
          <p:nvPr/>
        </p:nvSpPr>
        <p:spPr>
          <a:xfrm>
            <a:off x="3153381" y="4188391"/>
            <a:ext cx="379062" cy="390416"/>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t>
            </a:r>
            <a:endParaRPr lang="en-US" dirty="0">
              <a:solidFill>
                <a:schemeClr val="bg1"/>
              </a:solidFill>
            </a:endParaRPr>
          </a:p>
        </p:txBody>
      </p:sp>
      <p:sp>
        <p:nvSpPr>
          <p:cNvPr id="61" name="Rectangle 60"/>
          <p:cNvSpPr/>
          <p:nvPr/>
        </p:nvSpPr>
        <p:spPr>
          <a:xfrm>
            <a:off x="5940207" y="4749412"/>
            <a:ext cx="723275" cy="369332"/>
          </a:xfrm>
          <a:prstGeom prst="rect">
            <a:avLst/>
          </a:prstGeom>
        </p:spPr>
        <p:txBody>
          <a:bodyPr wrap="none">
            <a:spAutoFit/>
          </a:bodyPr>
          <a:lstStyle/>
          <a:p>
            <a:pPr algn="ctr"/>
            <a:r>
              <a:rPr lang="en-US" b="1" dirty="0" smtClean="0">
                <a:solidFill>
                  <a:srgbClr val="C00000"/>
                </a:solidFill>
              </a:rPr>
              <a:t>copy</a:t>
            </a:r>
            <a:endParaRPr lang="en-US" b="1" dirty="0">
              <a:solidFill>
                <a:srgbClr val="C00000"/>
              </a:solidFill>
            </a:endParaRPr>
          </a:p>
        </p:txBody>
      </p:sp>
      <p:sp>
        <p:nvSpPr>
          <p:cNvPr id="62" name="Rectangle 61"/>
          <p:cNvSpPr/>
          <p:nvPr/>
        </p:nvSpPr>
        <p:spPr>
          <a:xfrm>
            <a:off x="3864010" y="4783907"/>
            <a:ext cx="723275" cy="369332"/>
          </a:xfrm>
          <a:prstGeom prst="rect">
            <a:avLst/>
          </a:prstGeom>
        </p:spPr>
        <p:txBody>
          <a:bodyPr wrap="none">
            <a:spAutoFit/>
          </a:bodyPr>
          <a:lstStyle/>
          <a:p>
            <a:pPr algn="ctr"/>
            <a:r>
              <a:rPr lang="en-US" b="1" dirty="0" smtClean="0">
                <a:solidFill>
                  <a:srgbClr val="C00000"/>
                </a:solidFill>
              </a:rPr>
              <a:t>copy</a:t>
            </a:r>
            <a:endParaRPr lang="en-US" b="1" dirty="0">
              <a:solidFill>
                <a:srgbClr val="C00000"/>
              </a:solidFill>
            </a:endParaRPr>
          </a:p>
        </p:txBody>
      </p:sp>
      <p:cxnSp>
        <p:nvCxnSpPr>
          <p:cNvPr id="66" name="Elbow Connector 65"/>
          <p:cNvCxnSpPr>
            <a:stCxn id="13" idx="2"/>
            <a:endCxn id="12" idx="1"/>
          </p:cNvCxnSpPr>
          <p:nvPr/>
        </p:nvCxnSpPr>
        <p:spPr>
          <a:xfrm rot="10800000">
            <a:off x="4663753" y="3911269"/>
            <a:ext cx="250659" cy="904899"/>
          </a:xfrm>
          <a:prstGeom prst="bentConnector3">
            <a:avLst>
              <a:gd name="adj1" fmla="val 191200"/>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37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9" grpId="0" animBg="1"/>
      <p:bldP spid="61" grpId="0"/>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453615"/>
            <a:ext cx="9906141" cy="1810042"/>
          </a:xfrm>
        </p:spPr>
        <p:txBody>
          <a:bodyPr/>
          <a:lstStyle/>
          <a:p>
            <a:r>
              <a:rPr lang="en-US" dirty="0" smtClean="0">
                <a:solidFill>
                  <a:schemeClr val="tx1">
                    <a:lumMod val="50000"/>
                  </a:schemeClr>
                </a:solidFill>
              </a:rPr>
              <a:t>Application logic is implemented as callback functions. </a:t>
            </a:r>
          </a:p>
          <a:p>
            <a:r>
              <a:rPr lang="en-US" dirty="0" smtClean="0">
                <a:solidFill>
                  <a:schemeClr val="tx1">
                    <a:lumMod val="50000"/>
                  </a:schemeClr>
                </a:solidFill>
              </a:rPr>
              <a:t>Can’t prioritizes the execution of the callback functions of the component.</a:t>
            </a:r>
          </a:p>
          <a:p>
            <a:r>
              <a:rPr lang="en-US" dirty="0" smtClean="0">
                <a:solidFill>
                  <a:schemeClr val="tx1">
                    <a:lumMod val="50000"/>
                  </a:schemeClr>
                </a:solidFill>
              </a:rPr>
              <a:t>Can’t Specify real-time configuration in Android application manifest.</a:t>
            </a:r>
          </a:p>
          <a:p>
            <a:endParaRPr lang="en-US" dirty="0" smtClean="0">
              <a:solidFill>
                <a:schemeClr val="tx1">
                  <a:lumMod val="50000"/>
                </a:schemeClr>
              </a:solidFill>
            </a:endParaRPr>
          </a:p>
        </p:txBody>
      </p:sp>
      <p:sp>
        <p:nvSpPr>
          <p:cNvPr id="4" name="Title 3"/>
          <p:cNvSpPr>
            <a:spLocks noGrp="1"/>
          </p:cNvSpPr>
          <p:nvPr>
            <p:ph type="title"/>
          </p:nvPr>
        </p:nvSpPr>
        <p:spPr/>
        <p:txBody>
          <a:bodyPr/>
          <a:lstStyle/>
          <a:p>
            <a:r>
              <a:rPr lang="en-US" dirty="0" smtClean="0"/>
              <a:t>Lack </a:t>
            </a:r>
            <a:r>
              <a:rPr lang="en-US" dirty="0"/>
              <a:t>of </a:t>
            </a:r>
            <a:r>
              <a:rPr lang="en-US" dirty="0" smtClean="0"/>
              <a:t>Real-Time Expressiveness</a:t>
            </a:r>
            <a:endParaRPr lang="en-US" dirty="0"/>
          </a:p>
        </p:txBody>
      </p:sp>
      <p:sp>
        <p:nvSpPr>
          <p:cNvPr id="23" name="Rounded Rectangle 22"/>
          <p:cNvSpPr/>
          <p:nvPr/>
        </p:nvSpPr>
        <p:spPr>
          <a:xfrm>
            <a:off x="3838342" y="4189226"/>
            <a:ext cx="2200938" cy="648586"/>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onCreate()</a:t>
            </a:r>
            <a:endParaRPr lang="en-US" dirty="0"/>
          </a:p>
        </p:txBody>
      </p:sp>
      <p:sp>
        <p:nvSpPr>
          <p:cNvPr id="25" name="Rounded Rectangle 24"/>
          <p:cNvSpPr/>
          <p:nvPr/>
        </p:nvSpPr>
        <p:spPr>
          <a:xfrm>
            <a:off x="6687865" y="4223414"/>
            <a:ext cx="2206255" cy="580210"/>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onStartCommand</a:t>
            </a:r>
            <a:r>
              <a:rPr lang="en-US" dirty="0" smtClean="0"/>
              <a:t>()</a:t>
            </a:r>
            <a:endParaRPr lang="en-US" dirty="0"/>
          </a:p>
        </p:txBody>
      </p:sp>
      <p:sp>
        <p:nvSpPr>
          <p:cNvPr id="26" name="Rounded Rectangle 25"/>
          <p:cNvSpPr/>
          <p:nvPr/>
        </p:nvSpPr>
        <p:spPr>
          <a:xfrm>
            <a:off x="6687864" y="5058895"/>
            <a:ext cx="2206255" cy="648586"/>
          </a:xfrm>
          <a:prstGeom prst="roundRect">
            <a:avLst>
              <a:gd name="adj" fmla="val 50000"/>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Running</a:t>
            </a:r>
            <a:endParaRPr lang="en-US" dirty="0"/>
          </a:p>
        </p:txBody>
      </p:sp>
      <p:sp>
        <p:nvSpPr>
          <p:cNvPr id="27" name="Rounded Rectangle 26"/>
          <p:cNvSpPr/>
          <p:nvPr/>
        </p:nvSpPr>
        <p:spPr>
          <a:xfrm>
            <a:off x="3838342" y="5058895"/>
            <a:ext cx="2206255" cy="667471"/>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onDestroy</a:t>
            </a:r>
            <a:r>
              <a:rPr lang="en-US" dirty="0" smtClean="0"/>
              <a:t>()</a:t>
            </a:r>
            <a:endParaRPr lang="en-US" dirty="0"/>
          </a:p>
        </p:txBody>
      </p:sp>
      <p:sp>
        <p:nvSpPr>
          <p:cNvPr id="28" name="Rounded Rectangle 27"/>
          <p:cNvSpPr/>
          <p:nvPr/>
        </p:nvSpPr>
        <p:spPr>
          <a:xfrm>
            <a:off x="1228046" y="5058894"/>
            <a:ext cx="2206255" cy="667471"/>
          </a:xfrm>
          <a:prstGeom prst="roundRect">
            <a:avLst>
              <a:gd name="adj" fmla="val 50000"/>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Shut down</a:t>
            </a:r>
            <a:endParaRPr lang="en-US" dirty="0"/>
          </a:p>
        </p:txBody>
      </p:sp>
      <p:sp>
        <p:nvSpPr>
          <p:cNvPr id="29" name="Rounded Rectangle 28"/>
          <p:cNvSpPr/>
          <p:nvPr/>
        </p:nvSpPr>
        <p:spPr>
          <a:xfrm>
            <a:off x="1228046" y="4189226"/>
            <a:ext cx="2206255" cy="648586"/>
          </a:xfrm>
          <a:prstGeom prst="roundRect">
            <a:avLst>
              <a:gd name="adj" fmla="val 50000"/>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Call to </a:t>
            </a:r>
          </a:p>
          <a:p>
            <a:pPr algn="ctr"/>
            <a:r>
              <a:rPr lang="en-US" dirty="0" smtClean="0"/>
              <a:t>startService()</a:t>
            </a:r>
            <a:endParaRPr lang="en-US" dirty="0"/>
          </a:p>
        </p:txBody>
      </p:sp>
      <p:cxnSp>
        <p:nvCxnSpPr>
          <p:cNvPr id="31" name="Straight Arrow Connector 30"/>
          <p:cNvCxnSpPr>
            <a:stCxn id="29" idx="3"/>
            <a:endCxn id="23" idx="1"/>
          </p:cNvCxnSpPr>
          <p:nvPr/>
        </p:nvCxnSpPr>
        <p:spPr>
          <a:xfrm>
            <a:off x="3434301" y="4513519"/>
            <a:ext cx="40404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p:cNvCxnSpPr>
            <a:stCxn id="23" idx="3"/>
            <a:endCxn id="25" idx="1"/>
          </p:cNvCxnSpPr>
          <p:nvPr/>
        </p:nvCxnSpPr>
        <p:spPr>
          <a:xfrm>
            <a:off x="6039280" y="4513519"/>
            <a:ext cx="64858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p:cNvCxnSpPr>
            <a:stCxn id="25" idx="2"/>
            <a:endCxn id="26" idx="0"/>
          </p:cNvCxnSpPr>
          <p:nvPr/>
        </p:nvCxnSpPr>
        <p:spPr>
          <a:xfrm flipH="1">
            <a:off x="7790992" y="4803624"/>
            <a:ext cx="1" cy="2552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p:cNvCxnSpPr>
            <a:stCxn id="26" idx="1"/>
            <a:endCxn id="27" idx="3"/>
          </p:cNvCxnSpPr>
          <p:nvPr/>
        </p:nvCxnSpPr>
        <p:spPr>
          <a:xfrm flipH="1">
            <a:off x="6044597" y="5383188"/>
            <a:ext cx="643267" cy="94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a:stCxn id="27" idx="1"/>
            <a:endCxn id="28" idx="3"/>
          </p:cNvCxnSpPr>
          <p:nvPr/>
        </p:nvCxnSpPr>
        <p:spPr>
          <a:xfrm flipH="1" flipV="1">
            <a:off x="3434301" y="5392630"/>
            <a:ext cx="404041"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33473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350420"/>
            <a:ext cx="10055550" cy="2079076"/>
          </a:xfrm>
        </p:spPr>
        <p:txBody>
          <a:bodyPr/>
          <a:lstStyle/>
          <a:p>
            <a:r>
              <a:rPr lang="en-US" dirty="0">
                <a:solidFill>
                  <a:schemeClr val="tx1">
                    <a:lumMod val="50000"/>
                  </a:schemeClr>
                </a:solidFill>
              </a:rPr>
              <a:t>It is not </a:t>
            </a:r>
            <a:r>
              <a:rPr lang="en-US" dirty="0" smtClean="0">
                <a:solidFill>
                  <a:schemeClr val="tx1">
                    <a:lumMod val="50000"/>
                  </a:schemeClr>
                </a:solidFill>
              </a:rPr>
              <a:t>surprising </a:t>
            </a:r>
            <a:r>
              <a:rPr lang="en-US" dirty="0">
                <a:solidFill>
                  <a:schemeClr val="tx1">
                    <a:lumMod val="50000"/>
                  </a:schemeClr>
                </a:solidFill>
              </a:rPr>
              <a:t>that the </a:t>
            </a:r>
            <a:r>
              <a:rPr lang="en-US" dirty="0" smtClean="0">
                <a:solidFill>
                  <a:schemeClr val="tx1">
                    <a:lumMod val="50000"/>
                  </a:schemeClr>
                </a:solidFill>
              </a:rPr>
              <a:t>garbage collector </a:t>
            </a:r>
            <a:r>
              <a:rPr lang="en-US" altLang="zh-CN" dirty="0" smtClean="0">
                <a:solidFill>
                  <a:schemeClr val="tx1">
                    <a:lumMod val="50000"/>
                  </a:schemeClr>
                </a:solidFill>
              </a:rPr>
              <a:t>in </a:t>
            </a:r>
            <a:r>
              <a:rPr lang="en-US" altLang="zh-CN" dirty="0" err="1" smtClean="0">
                <a:solidFill>
                  <a:schemeClr val="tx1">
                    <a:lumMod val="50000"/>
                  </a:schemeClr>
                </a:solidFill>
              </a:rPr>
              <a:t>Dalvik</a:t>
            </a:r>
            <a:r>
              <a:rPr lang="en-US" altLang="zh-CN" dirty="0" smtClean="0">
                <a:solidFill>
                  <a:schemeClr val="tx1">
                    <a:lumMod val="50000"/>
                  </a:schemeClr>
                </a:solidFill>
              </a:rPr>
              <a:t> / ART </a:t>
            </a:r>
            <a:r>
              <a:rPr lang="en-US" altLang="zh-CN" dirty="0">
                <a:solidFill>
                  <a:schemeClr val="tx1">
                    <a:lumMod val="50000"/>
                  </a:schemeClr>
                </a:solidFill>
              </a:rPr>
              <a:t>is not suitable for </a:t>
            </a:r>
            <a:r>
              <a:rPr lang="en-US" altLang="zh-CN" dirty="0" smtClean="0">
                <a:solidFill>
                  <a:schemeClr val="tx1">
                    <a:lumMod val="50000"/>
                  </a:schemeClr>
                </a:solidFill>
              </a:rPr>
              <a:t>real-time usage.</a:t>
            </a:r>
          </a:p>
          <a:p>
            <a:r>
              <a:rPr lang="en-US" dirty="0" smtClean="0">
                <a:solidFill>
                  <a:schemeClr val="tx1">
                    <a:lumMod val="50000"/>
                  </a:schemeClr>
                </a:solidFill>
              </a:rPr>
              <a:t>How can we guarantee that </a:t>
            </a:r>
            <a:r>
              <a:rPr lang="en-US" dirty="0">
                <a:solidFill>
                  <a:schemeClr val="tx1">
                    <a:lumMod val="50000"/>
                  </a:schemeClr>
                </a:solidFill>
              </a:rPr>
              <a:t>the garbage collection execution </a:t>
            </a:r>
            <a:r>
              <a:rPr lang="en-US" dirty="0" smtClean="0">
                <a:solidFill>
                  <a:schemeClr val="tx1">
                    <a:lumMod val="50000"/>
                  </a:schemeClr>
                </a:solidFill>
              </a:rPr>
              <a:t>can always keep up with application execution?</a:t>
            </a:r>
          </a:p>
          <a:p>
            <a:r>
              <a:rPr lang="en-US" dirty="0" smtClean="0">
                <a:solidFill>
                  <a:schemeClr val="tx1">
                    <a:lumMod val="50000"/>
                  </a:schemeClr>
                </a:solidFill>
              </a:rPr>
              <a:t>The </a:t>
            </a:r>
            <a:r>
              <a:rPr lang="en-US" dirty="0">
                <a:solidFill>
                  <a:schemeClr val="tx1">
                    <a:lumMod val="50000"/>
                  </a:schemeClr>
                </a:solidFill>
              </a:rPr>
              <a:t>low-priority task can block the high-priority task by stressing GC</a:t>
            </a:r>
            <a:r>
              <a:rPr lang="en-US" dirty="0" smtClean="0">
                <a:solidFill>
                  <a:schemeClr val="tx1">
                    <a:lumMod val="50000"/>
                  </a:schemeClr>
                </a:solidFill>
              </a:rPr>
              <a:t>.</a:t>
            </a:r>
          </a:p>
          <a:p>
            <a:pPr lvl="1"/>
            <a:endParaRPr lang="en-US" dirty="0" smtClean="0">
              <a:solidFill>
                <a:schemeClr val="tx1">
                  <a:lumMod val="50000"/>
                </a:schemeClr>
              </a:solidFill>
            </a:endParaRPr>
          </a:p>
          <a:p>
            <a:pPr lvl="1"/>
            <a:endParaRPr lang="en-US" dirty="0">
              <a:solidFill>
                <a:schemeClr val="tx1">
                  <a:lumMod val="50000"/>
                </a:schemeClr>
              </a:solidFill>
            </a:endParaRPr>
          </a:p>
        </p:txBody>
      </p:sp>
      <p:sp>
        <p:nvSpPr>
          <p:cNvPr id="4" name="Title 3"/>
          <p:cNvSpPr>
            <a:spLocks noGrp="1"/>
          </p:cNvSpPr>
          <p:nvPr>
            <p:ph type="title"/>
          </p:nvPr>
        </p:nvSpPr>
        <p:spPr/>
        <p:txBody>
          <a:bodyPr>
            <a:normAutofit/>
          </a:bodyPr>
          <a:lstStyle/>
          <a:p>
            <a:r>
              <a:rPr lang="en-US" altLang="zh-CN" dirty="0" smtClean="0"/>
              <a:t>Lack of Predictability in Memory Management</a:t>
            </a:r>
            <a:endParaRPr lang="en-US" dirty="0"/>
          </a:p>
        </p:txBody>
      </p:sp>
    </p:spTree>
    <p:extLst>
      <p:ext uri="{BB962C8B-B14F-4D97-AF65-F5344CB8AC3E}">
        <p14:creationId xmlns:p14="http://schemas.microsoft.com/office/powerpoint/2010/main" val="441490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2645474" y="3958329"/>
            <a:ext cx="184299" cy="488206"/>
          </a:xfrm>
          <a:prstGeom prst="roundRect">
            <a:avLst>
              <a:gd name="adj" fmla="val 5077"/>
            </a:avLst>
          </a:prstGeom>
          <a:solidFill>
            <a:schemeClr val="tx1">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dirty="0">
              <a:solidFill>
                <a:schemeClr val="bg1">
                  <a:lumMod val="50000"/>
                </a:schemeClr>
              </a:solidFill>
            </a:endParaRPr>
          </a:p>
        </p:txBody>
      </p:sp>
      <p:sp>
        <p:nvSpPr>
          <p:cNvPr id="55" name="Rounded Rectangle 54"/>
          <p:cNvSpPr/>
          <p:nvPr/>
        </p:nvSpPr>
        <p:spPr>
          <a:xfrm>
            <a:off x="1811242" y="3962034"/>
            <a:ext cx="839122" cy="488206"/>
          </a:xfrm>
          <a:prstGeom prst="roundRect">
            <a:avLst>
              <a:gd name="adj" fmla="val 5077"/>
            </a:avLst>
          </a:prstGeom>
          <a:solidFill>
            <a:schemeClr val="tx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dirty="0">
              <a:solidFill>
                <a:schemeClr val="bg1">
                  <a:lumMod val="50000"/>
                </a:schemeClr>
              </a:solidFill>
            </a:endParaRPr>
          </a:p>
        </p:txBody>
      </p:sp>
      <p:sp>
        <p:nvSpPr>
          <p:cNvPr id="50" name="Rounded Rectangle 49"/>
          <p:cNvSpPr/>
          <p:nvPr/>
        </p:nvSpPr>
        <p:spPr>
          <a:xfrm>
            <a:off x="1821873" y="3954526"/>
            <a:ext cx="2984063" cy="488206"/>
          </a:xfrm>
          <a:prstGeom prst="roundRect">
            <a:avLst>
              <a:gd name="adj" fmla="val 5077"/>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dirty="0">
              <a:solidFill>
                <a:schemeClr val="bg1">
                  <a:lumMod val="50000"/>
                </a:schemeClr>
              </a:solidFill>
            </a:endParaRPr>
          </a:p>
        </p:txBody>
      </p:sp>
      <p:sp>
        <p:nvSpPr>
          <p:cNvPr id="4" name="Title 3"/>
          <p:cNvSpPr>
            <a:spLocks noGrp="1"/>
          </p:cNvSpPr>
          <p:nvPr>
            <p:ph type="title"/>
          </p:nvPr>
        </p:nvSpPr>
        <p:spPr/>
        <p:txBody>
          <a:bodyPr/>
          <a:lstStyle/>
          <a:p>
            <a:r>
              <a:rPr lang="en-US" dirty="0" smtClean="0"/>
              <a:t>Difficulties: Unpredictable Memory Management</a:t>
            </a:r>
            <a:endParaRPr lang="en-US" dirty="0"/>
          </a:p>
        </p:txBody>
      </p:sp>
      <p:sp>
        <p:nvSpPr>
          <p:cNvPr id="24" name="Text Placeholder 1"/>
          <p:cNvSpPr txBox="1">
            <a:spLocks/>
          </p:cNvSpPr>
          <p:nvPr/>
        </p:nvSpPr>
        <p:spPr>
          <a:xfrm>
            <a:off x="566928" y="2350420"/>
            <a:ext cx="10055550" cy="3189143"/>
          </a:xfrm>
          <a:prstGeom prst="rect">
            <a:avLst/>
          </a:prstGeom>
        </p:spPr>
        <p:txBody>
          <a:bodyPr vert="horz" lIns="91440" tIns="45720" rIns="91440" bIns="45720" rtlCol="0">
            <a:normAutofit/>
          </a:bodyPr>
          <a:lstStyle>
            <a:lvl1pPr marL="0" indent="0" algn="l" defTabSz="914400" rtl="0" eaLnBrk="1" latinLnBrk="0" hangingPunct="1">
              <a:lnSpc>
                <a:spcPts val="2300"/>
              </a:lnSpc>
              <a:spcBef>
                <a:spcPts val="1000"/>
              </a:spcBef>
              <a:buClr>
                <a:srgbClr val="005BBB"/>
              </a:buClr>
              <a:buFontTx/>
              <a:buNone/>
              <a:defRPr sz="1700" b="1" kern="1200" baseline="0">
                <a:solidFill>
                  <a:srgbClr val="005BBB"/>
                </a:solidFill>
                <a:latin typeface="Arial" charset="0"/>
                <a:ea typeface="Arial" charset="0"/>
                <a:cs typeface="Arial" charset="0"/>
              </a:defRPr>
            </a:lvl1pPr>
            <a:lvl2pPr marL="736600" indent="-279400" algn="l" defTabSz="914400" rtl="0" eaLnBrk="1" latinLnBrk="0" hangingPunct="1">
              <a:lnSpc>
                <a:spcPts val="2300"/>
              </a:lnSpc>
              <a:spcBef>
                <a:spcPts val="500"/>
              </a:spcBef>
              <a:buClr>
                <a:srgbClr val="005BBB"/>
              </a:buClr>
              <a:buFont typeface="Arial" charset="0"/>
              <a:buChar char="•"/>
              <a:tabLst/>
              <a:defRPr sz="2000" kern="1200" baseline="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rgbClr val="666666"/>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rgbClr val="666666"/>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0" dirty="0" smtClean="0">
                <a:solidFill>
                  <a:schemeClr val="tx1">
                    <a:lumMod val="50000"/>
                  </a:schemeClr>
                </a:solidFill>
              </a:rPr>
              <a:t>How can we guarantee that the garbage collection execution can always keep up with application execution?</a:t>
            </a:r>
          </a:p>
          <a:p>
            <a:pPr marL="1079500" lvl="1" indent="-342900">
              <a:buFont typeface="Arial" panose="020B0604020202020204" pitchFamily="34" charset="0"/>
              <a:buChar char="•"/>
            </a:pPr>
            <a:r>
              <a:rPr lang="en-US" b="0" dirty="0" smtClean="0">
                <a:solidFill>
                  <a:schemeClr val="tx1">
                    <a:lumMod val="50000"/>
                  </a:schemeClr>
                </a:solidFill>
              </a:rPr>
              <a:t>The low-priority task can block the high-priority task by stressing GC.</a:t>
            </a:r>
          </a:p>
          <a:p>
            <a:pPr marL="1079500" lvl="1" indent="-342900">
              <a:buFont typeface="Arial" panose="020B0604020202020204" pitchFamily="34" charset="0"/>
              <a:buChar char="•"/>
            </a:pPr>
            <a:endParaRPr lang="en-US" dirty="0">
              <a:solidFill>
                <a:schemeClr val="tx1">
                  <a:lumMod val="50000"/>
                </a:schemeClr>
              </a:solidFill>
            </a:endParaRPr>
          </a:p>
          <a:p>
            <a:pPr marL="1079500" lvl="1" indent="-342900">
              <a:buFont typeface="Arial" panose="020B0604020202020204" pitchFamily="34" charset="0"/>
              <a:buChar char="•"/>
            </a:pPr>
            <a:endParaRPr lang="en-US" b="0" dirty="0" smtClean="0">
              <a:solidFill>
                <a:schemeClr val="tx1">
                  <a:lumMod val="50000"/>
                </a:schemeClr>
              </a:solidFill>
            </a:endParaRPr>
          </a:p>
          <a:p>
            <a:pPr marL="1079500" lvl="1" indent="-342900">
              <a:buFont typeface="Arial" panose="020B0604020202020204" pitchFamily="34" charset="0"/>
              <a:buChar char="•"/>
            </a:pPr>
            <a:endParaRPr lang="en-US" dirty="0">
              <a:solidFill>
                <a:schemeClr val="tx1">
                  <a:lumMod val="50000"/>
                </a:schemeClr>
              </a:solidFill>
            </a:endParaRPr>
          </a:p>
          <a:p>
            <a:pPr lvl="1" indent="0">
              <a:buNone/>
            </a:pPr>
            <a:endParaRPr lang="en-US" dirty="0">
              <a:solidFill>
                <a:schemeClr val="tx1">
                  <a:lumMod val="50000"/>
                </a:schemeClr>
              </a:solidFill>
            </a:endParaRPr>
          </a:p>
          <a:p>
            <a:pPr marL="1079500" lvl="1" indent="-342900">
              <a:buFont typeface="Arial" panose="020B0604020202020204" pitchFamily="34" charset="0"/>
              <a:buChar char="•"/>
            </a:pPr>
            <a:r>
              <a:rPr lang="en-US" altLang="zh-CN" b="0" dirty="0" smtClean="0">
                <a:solidFill>
                  <a:schemeClr val="tx1">
                    <a:lumMod val="50000"/>
                  </a:schemeClr>
                </a:solidFill>
              </a:rPr>
              <a:t>Non real-time components can deny the real-time service by flooding message to the receiving components</a:t>
            </a:r>
            <a:endParaRPr lang="en-US" b="0" dirty="0" smtClean="0">
              <a:solidFill>
                <a:schemeClr val="tx1">
                  <a:lumMod val="50000"/>
                </a:schemeClr>
              </a:solidFill>
            </a:endParaRPr>
          </a:p>
        </p:txBody>
      </p:sp>
      <p:sp>
        <p:nvSpPr>
          <p:cNvPr id="34" name="Rounded Rectangle 33"/>
          <p:cNvSpPr/>
          <p:nvPr/>
        </p:nvSpPr>
        <p:spPr>
          <a:xfrm>
            <a:off x="1811989" y="3408830"/>
            <a:ext cx="2993947" cy="488206"/>
          </a:xfrm>
          <a:prstGeom prst="roundRect">
            <a:avLst>
              <a:gd name="adj" fmla="val 50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Low-priority component</a:t>
            </a:r>
            <a:endParaRPr lang="en-US" sz="1400" dirty="0">
              <a:solidFill>
                <a:schemeClr val="bg1">
                  <a:lumMod val="50000"/>
                </a:schemeClr>
              </a:solidFill>
            </a:endParaRPr>
          </a:p>
        </p:txBody>
      </p:sp>
      <p:sp>
        <p:nvSpPr>
          <p:cNvPr id="35" name="Rounded Rectangle 34"/>
          <p:cNvSpPr/>
          <p:nvPr/>
        </p:nvSpPr>
        <p:spPr>
          <a:xfrm>
            <a:off x="5538371" y="3399688"/>
            <a:ext cx="2756188" cy="488206"/>
          </a:xfrm>
          <a:prstGeom prst="roundRect">
            <a:avLst>
              <a:gd name="adj" fmla="val 50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High-priority </a:t>
            </a:r>
            <a:r>
              <a:rPr lang="en-US" dirty="0">
                <a:solidFill>
                  <a:schemeClr val="bg1">
                    <a:lumMod val="50000"/>
                  </a:schemeClr>
                </a:solidFill>
              </a:rPr>
              <a:t>component</a:t>
            </a:r>
            <a:endParaRPr lang="en-US" sz="1400" dirty="0">
              <a:solidFill>
                <a:schemeClr val="bg1">
                  <a:lumMod val="50000"/>
                </a:schemeClr>
              </a:solidFill>
            </a:endParaRPr>
          </a:p>
        </p:txBody>
      </p:sp>
      <p:sp>
        <p:nvSpPr>
          <p:cNvPr id="37" name="Rounded Rectangle 36"/>
          <p:cNvSpPr/>
          <p:nvPr/>
        </p:nvSpPr>
        <p:spPr>
          <a:xfrm>
            <a:off x="9229034" y="4206744"/>
            <a:ext cx="1275907" cy="442275"/>
          </a:xfrm>
          <a:prstGeom prst="roundRect">
            <a:avLst>
              <a:gd name="adj" fmla="val 507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Dead objects</a:t>
            </a:r>
            <a:endParaRPr lang="en-US" sz="1400" dirty="0">
              <a:solidFill>
                <a:schemeClr val="tx1"/>
              </a:solidFill>
            </a:endParaRPr>
          </a:p>
        </p:txBody>
      </p:sp>
      <p:sp>
        <p:nvSpPr>
          <p:cNvPr id="39" name="Rounded Rectangle 38"/>
          <p:cNvSpPr/>
          <p:nvPr/>
        </p:nvSpPr>
        <p:spPr>
          <a:xfrm>
            <a:off x="10654359" y="4206744"/>
            <a:ext cx="184299" cy="488206"/>
          </a:xfrm>
          <a:prstGeom prst="roundRect">
            <a:avLst>
              <a:gd name="adj" fmla="val 5077"/>
            </a:avLst>
          </a:prstGeom>
          <a:solidFill>
            <a:schemeClr val="tx1">
              <a:lumMod val="60000"/>
              <a:lumOff val="40000"/>
            </a:schemeClr>
          </a:solidFill>
          <a:ln>
            <a:solidFill>
              <a:schemeClr val="tx1">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dirty="0">
              <a:solidFill>
                <a:schemeClr val="bg1">
                  <a:lumMod val="50000"/>
                </a:schemeClr>
              </a:solidFill>
            </a:endParaRPr>
          </a:p>
        </p:txBody>
      </p:sp>
      <p:sp>
        <p:nvSpPr>
          <p:cNvPr id="40" name="Rounded Rectangle 39"/>
          <p:cNvSpPr/>
          <p:nvPr/>
        </p:nvSpPr>
        <p:spPr>
          <a:xfrm>
            <a:off x="9229034" y="3762092"/>
            <a:ext cx="1275907" cy="442275"/>
          </a:xfrm>
          <a:prstGeom prst="roundRect">
            <a:avLst>
              <a:gd name="adj" fmla="val 507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Alive objects</a:t>
            </a:r>
            <a:endParaRPr lang="en-US" sz="1400" dirty="0">
              <a:solidFill>
                <a:schemeClr val="tx1"/>
              </a:solidFill>
            </a:endParaRPr>
          </a:p>
        </p:txBody>
      </p:sp>
      <p:sp>
        <p:nvSpPr>
          <p:cNvPr id="41" name="Rounded Rectangle 40"/>
          <p:cNvSpPr/>
          <p:nvPr/>
        </p:nvSpPr>
        <p:spPr>
          <a:xfrm>
            <a:off x="10653500" y="3321557"/>
            <a:ext cx="184299" cy="488206"/>
          </a:xfrm>
          <a:prstGeom prst="roundRect">
            <a:avLst>
              <a:gd name="adj" fmla="val 5077"/>
            </a:avLst>
          </a:prstGeom>
          <a:noFill/>
          <a:ln>
            <a:solidFill>
              <a:schemeClr val="dk1">
                <a:shade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dirty="0">
              <a:solidFill>
                <a:schemeClr val="bg1">
                  <a:lumMod val="50000"/>
                </a:schemeClr>
              </a:solidFill>
            </a:endParaRPr>
          </a:p>
        </p:txBody>
      </p:sp>
      <p:sp>
        <p:nvSpPr>
          <p:cNvPr id="43" name="Rounded Rectangle 42"/>
          <p:cNvSpPr/>
          <p:nvPr/>
        </p:nvSpPr>
        <p:spPr>
          <a:xfrm>
            <a:off x="9229034" y="3364116"/>
            <a:ext cx="1275907" cy="442275"/>
          </a:xfrm>
          <a:prstGeom prst="roundRect">
            <a:avLst>
              <a:gd name="adj" fmla="val 507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Free space</a:t>
            </a:r>
            <a:endParaRPr lang="en-US" sz="1400" dirty="0">
              <a:solidFill>
                <a:schemeClr val="tx1"/>
              </a:solidFill>
            </a:endParaRPr>
          </a:p>
        </p:txBody>
      </p:sp>
      <p:sp>
        <p:nvSpPr>
          <p:cNvPr id="44" name="Rounded Rectangle 43"/>
          <p:cNvSpPr/>
          <p:nvPr/>
        </p:nvSpPr>
        <p:spPr>
          <a:xfrm>
            <a:off x="10653501" y="3806390"/>
            <a:ext cx="184299" cy="400353"/>
          </a:xfrm>
          <a:prstGeom prst="roundRect">
            <a:avLst>
              <a:gd name="adj" fmla="val 5077"/>
            </a:avLst>
          </a:prstGeom>
          <a:solidFill>
            <a:schemeClr val="tx1">
              <a:lumMod val="5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400" dirty="0">
              <a:solidFill>
                <a:schemeClr val="bg1">
                  <a:lumMod val="50000"/>
                </a:schemeClr>
              </a:solidFill>
            </a:endParaRPr>
          </a:p>
        </p:txBody>
      </p:sp>
      <p:cxnSp>
        <p:nvCxnSpPr>
          <p:cNvPr id="46" name="Elbow Connector 45"/>
          <p:cNvCxnSpPr>
            <a:stCxn id="35" idx="2"/>
            <a:endCxn id="50" idx="3"/>
          </p:cNvCxnSpPr>
          <p:nvPr/>
        </p:nvCxnSpPr>
        <p:spPr>
          <a:xfrm rot="5400000">
            <a:off x="5705834" y="2987997"/>
            <a:ext cx="310735" cy="2110529"/>
          </a:xfrm>
          <a:prstGeom prst="bentConnector2">
            <a:avLst/>
          </a:prstGeom>
          <a:ln>
            <a:tailEnd type="arrow"/>
          </a:ln>
        </p:spPr>
        <p:style>
          <a:lnRef idx="3">
            <a:schemeClr val="dk1"/>
          </a:lnRef>
          <a:fillRef idx="0">
            <a:schemeClr val="dk1"/>
          </a:fillRef>
          <a:effectRef idx="2">
            <a:schemeClr val="dk1"/>
          </a:effectRef>
          <a:fontRef idx="minor">
            <a:schemeClr val="tx1"/>
          </a:fontRef>
        </p:style>
      </p:cxnSp>
      <p:sp>
        <p:nvSpPr>
          <p:cNvPr id="56" name="Rounded Rectangle 55"/>
          <p:cNvSpPr/>
          <p:nvPr/>
        </p:nvSpPr>
        <p:spPr>
          <a:xfrm>
            <a:off x="5423087" y="3946893"/>
            <a:ext cx="1293629" cy="488206"/>
          </a:xfrm>
          <a:prstGeom prst="roundRect">
            <a:avLst>
              <a:gd name="adj" fmla="val 5077"/>
            </a:avLst>
          </a:prstGeom>
          <a:solidFill>
            <a:schemeClr val="tx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dirty="0">
              <a:solidFill>
                <a:schemeClr val="tx1">
                  <a:lumMod val="50000"/>
                </a:schemeClr>
              </a:solidFill>
            </a:endParaRPr>
          </a:p>
        </p:txBody>
      </p:sp>
      <p:pic>
        <p:nvPicPr>
          <p:cNvPr id="57" name="Picture 2" descr="D:\Dropbox\Dropbox\talks\thesis-proposal\images\error-mark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976" y="4042035"/>
            <a:ext cx="297922" cy="297922"/>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2446463" y="4463998"/>
            <a:ext cx="1359668" cy="307777"/>
          </a:xfrm>
          <a:prstGeom prst="rect">
            <a:avLst/>
          </a:prstGeom>
          <a:noFill/>
        </p:spPr>
        <p:txBody>
          <a:bodyPr wrap="none" rtlCol="0">
            <a:spAutoFit/>
          </a:bodyPr>
          <a:lstStyle/>
          <a:p>
            <a:r>
              <a:rPr lang="en-US" sz="1400" b="1" dirty="0" smtClean="0"/>
              <a:t>Heap Memory</a:t>
            </a:r>
            <a:endParaRPr lang="en-US" sz="1400" b="1" dirty="0"/>
          </a:p>
        </p:txBody>
      </p:sp>
      <p:sp>
        <p:nvSpPr>
          <p:cNvPr id="60" name="Rounded Rectangle 59"/>
          <p:cNvSpPr/>
          <p:nvPr/>
        </p:nvSpPr>
        <p:spPr>
          <a:xfrm>
            <a:off x="2829530" y="3963468"/>
            <a:ext cx="287650" cy="488206"/>
          </a:xfrm>
          <a:prstGeom prst="roundRect">
            <a:avLst>
              <a:gd name="adj" fmla="val 5077"/>
            </a:avLst>
          </a:prstGeom>
          <a:solidFill>
            <a:schemeClr val="tx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dirty="0">
              <a:solidFill>
                <a:schemeClr val="bg1">
                  <a:lumMod val="50000"/>
                </a:schemeClr>
              </a:solidFill>
            </a:endParaRPr>
          </a:p>
        </p:txBody>
      </p:sp>
      <p:sp>
        <p:nvSpPr>
          <p:cNvPr id="62" name="Rounded Rectangle 61"/>
          <p:cNvSpPr/>
          <p:nvPr/>
        </p:nvSpPr>
        <p:spPr>
          <a:xfrm>
            <a:off x="3116864" y="3960617"/>
            <a:ext cx="184299" cy="488206"/>
          </a:xfrm>
          <a:prstGeom prst="roundRect">
            <a:avLst>
              <a:gd name="adj" fmla="val 5077"/>
            </a:avLst>
          </a:prstGeom>
          <a:solidFill>
            <a:schemeClr val="tx1">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00" dirty="0">
              <a:solidFill>
                <a:schemeClr val="bg1">
                  <a:lumMod val="50000"/>
                </a:schemeClr>
              </a:solidFill>
            </a:endParaRPr>
          </a:p>
        </p:txBody>
      </p:sp>
      <p:sp>
        <p:nvSpPr>
          <p:cNvPr id="63" name="Rounded Rectangle 62"/>
          <p:cNvSpPr/>
          <p:nvPr/>
        </p:nvSpPr>
        <p:spPr>
          <a:xfrm>
            <a:off x="3298329" y="3963468"/>
            <a:ext cx="259846" cy="488206"/>
          </a:xfrm>
          <a:prstGeom prst="roundRect">
            <a:avLst>
              <a:gd name="adj" fmla="val 5077"/>
            </a:avLst>
          </a:prstGeom>
          <a:solidFill>
            <a:schemeClr val="tx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dirty="0">
              <a:solidFill>
                <a:schemeClr val="bg1">
                  <a:lumMod val="50000"/>
                </a:schemeClr>
              </a:solidFill>
            </a:endParaRPr>
          </a:p>
        </p:txBody>
      </p:sp>
      <p:sp>
        <p:nvSpPr>
          <p:cNvPr id="54" name="Rounded Rectangle 53"/>
          <p:cNvSpPr/>
          <p:nvPr/>
        </p:nvSpPr>
        <p:spPr>
          <a:xfrm>
            <a:off x="1806368" y="3963985"/>
            <a:ext cx="952521" cy="471114"/>
          </a:xfrm>
          <a:prstGeom prst="roundRect">
            <a:avLst>
              <a:gd name="adj" fmla="val 5077"/>
            </a:avLst>
          </a:prstGeom>
          <a:noFill/>
          <a:ln>
            <a:solidFill>
              <a:schemeClr val="tx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solidFill>
                  <a:schemeClr val="tx1">
                    <a:lumMod val="60000"/>
                    <a:lumOff val="40000"/>
                  </a:schemeClr>
                </a:solidFill>
              </a:rPr>
              <a:t>GC Task</a:t>
            </a:r>
            <a:endParaRPr lang="en-US" sz="1400" dirty="0">
              <a:solidFill>
                <a:schemeClr val="tx1">
                  <a:lumMod val="60000"/>
                  <a:lumOff val="40000"/>
                </a:schemeClr>
              </a:solidFill>
            </a:endParaRPr>
          </a:p>
        </p:txBody>
      </p:sp>
      <p:sp>
        <p:nvSpPr>
          <p:cNvPr id="66" name="Rounded Rectangle 65"/>
          <p:cNvSpPr/>
          <p:nvPr/>
        </p:nvSpPr>
        <p:spPr>
          <a:xfrm>
            <a:off x="1806368" y="3965159"/>
            <a:ext cx="1484483" cy="488206"/>
          </a:xfrm>
          <a:prstGeom prst="roundRect">
            <a:avLst>
              <a:gd name="adj" fmla="val 5077"/>
            </a:avLst>
          </a:prstGeom>
          <a:solidFill>
            <a:schemeClr val="tx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dirty="0">
              <a:solidFill>
                <a:schemeClr val="bg1">
                  <a:lumMod val="50000"/>
                </a:schemeClr>
              </a:solidFill>
            </a:endParaRPr>
          </a:p>
        </p:txBody>
      </p:sp>
      <p:sp>
        <p:nvSpPr>
          <p:cNvPr id="68" name="Rounded Rectangle 67"/>
          <p:cNvSpPr/>
          <p:nvPr/>
        </p:nvSpPr>
        <p:spPr>
          <a:xfrm>
            <a:off x="1818650" y="3958329"/>
            <a:ext cx="2755042" cy="488206"/>
          </a:xfrm>
          <a:prstGeom prst="roundRect">
            <a:avLst>
              <a:gd name="adj" fmla="val 5077"/>
            </a:avLst>
          </a:prstGeom>
          <a:solidFill>
            <a:schemeClr val="tx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dirty="0">
              <a:solidFill>
                <a:schemeClr val="bg1">
                  <a:lumMod val="50000"/>
                </a:schemeClr>
              </a:solidFill>
            </a:endParaRPr>
          </a:p>
        </p:txBody>
      </p:sp>
      <p:pic>
        <p:nvPicPr>
          <p:cNvPr id="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7893" y="5434687"/>
            <a:ext cx="738437" cy="129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圆角矩形 28"/>
          <p:cNvSpPr/>
          <p:nvPr/>
        </p:nvSpPr>
        <p:spPr bwMode="auto">
          <a:xfrm>
            <a:off x="5963933" y="5461250"/>
            <a:ext cx="2487541" cy="739245"/>
          </a:xfrm>
          <a:prstGeom prst="roundRect">
            <a:avLst>
              <a:gd name="adj" fmla="val 457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2000" dirty="0" err="1">
                <a:solidFill>
                  <a:schemeClr val="tx1">
                    <a:lumMod val="50000"/>
                  </a:schemeClr>
                </a:solidFill>
                <a:latin typeface="Times" pitchFamily="122" charset="0"/>
              </a:rPr>
              <a:t>ProcessingService</a:t>
            </a:r>
            <a:endParaRPr kumimoji="0" lang="en-US" sz="2000" i="0" u="none" strike="noStrike" cap="none" normalizeH="0" baseline="0" dirty="0" smtClean="0">
              <a:ln>
                <a:noFill/>
              </a:ln>
              <a:solidFill>
                <a:schemeClr val="tx1">
                  <a:lumMod val="50000"/>
                </a:schemeClr>
              </a:solidFill>
              <a:effectLst/>
              <a:latin typeface="Times" pitchFamily="122" charset="0"/>
            </a:endParaRPr>
          </a:p>
        </p:txBody>
      </p:sp>
      <p:sp>
        <p:nvSpPr>
          <p:cNvPr id="78" name="Right Arrow 77"/>
          <p:cNvSpPr/>
          <p:nvPr/>
        </p:nvSpPr>
        <p:spPr>
          <a:xfrm>
            <a:off x="5262554" y="6047778"/>
            <a:ext cx="584424" cy="335280"/>
          </a:xfrm>
          <a:prstGeom prst="rightArrow">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Rectangle 78"/>
          <p:cNvSpPr/>
          <p:nvPr/>
        </p:nvSpPr>
        <p:spPr>
          <a:xfrm>
            <a:off x="6385871" y="6306858"/>
            <a:ext cx="1653540" cy="4191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1" name="Rectangle 80"/>
          <p:cNvSpPr/>
          <p:nvPr/>
        </p:nvSpPr>
        <p:spPr>
          <a:xfrm>
            <a:off x="6774185" y="6312523"/>
            <a:ext cx="1260888" cy="4191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p:cNvSpPr/>
          <p:nvPr/>
        </p:nvSpPr>
        <p:spPr>
          <a:xfrm>
            <a:off x="6394998" y="6306859"/>
            <a:ext cx="379187" cy="4191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83" name="Group 82"/>
          <p:cNvGrpSpPr/>
          <p:nvPr/>
        </p:nvGrpSpPr>
        <p:grpSpPr>
          <a:xfrm>
            <a:off x="6205871" y="5698884"/>
            <a:ext cx="1681140" cy="369332"/>
            <a:chOff x="3455262" y="5434686"/>
            <a:chExt cx="1681140" cy="369332"/>
          </a:xfrm>
        </p:grpSpPr>
        <p:sp>
          <p:nvSpPr>
            <p:cNvPr id="84" name="Oval 83"/>
            <p:cNvSpPr/>
            <p:nvPr/>
          </p:nvSpPr>
          <p:spPr>
            <a:xfrm>
              <a:off x="3455262" y="5603580"/>
              <a:ext cx="180000" cy="180000"/>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b="1" dirty="0">
                <a:solidFill>
                  <a:schemeClr val="accent3"/>
                </a:solidFill>
                <a:latin typeface="Arial" charset="0"/>
                <a:ea typeface="Arial" charset="0"/>
                <a:cs typeface="Arial" charset="0"/>
              </a:endParaRPr>
            </a:p>
          </p:txBody>
        </p:sp>
        <p:sp>
          <p:nvSpPr>
            <p:cNvPr id="85" name="Oval 84"/>
            <p:cNvSpPr/>
            <p:nvPr/>
          </p:nvSpPr>
          <p:spPr>
            <a:xfrm>
              <a:off x="3721962" y="5603580"/>
              <a:ext cx="180000" cy="180000"/>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b="1" dirty="0">
                <a:solidFill>
                  <a:schemeClr val="accent3"/>
                </a:solidFill>
                <a:latin typeface="Arial" charset="0"/>
                <a:ea typeface="Arial" charset="0"/>
                <a:cs typeface="Arial" charset="0"/>
              </a:endParaRPr>
            </a:p>
          </p:txBody>
        </p:sp>
        <p:sp>
          <p:nvSpPr>
            <p:cNvPr id="86" name="Oval 85"/>
            <p:cNvSpPr/>
            <p:nvPr/>
          </p:nvSpPr>
          <p:spPr>
            <a:xfrm>
              <a:off x="4956402" y="5611200"/>
              <a:ext cx="180000" cy="180000"/>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b="1" dirty="0">
                <a:solidFill>
                  <a:schemeClr val="accent3"/>
                </a:solidFill>
                <a:latin typeface="Arial" charset="0"/>
                <a:ea typeface="Arial" charset="0"/>
                <a:cs typeface="Arial" charset="0"/>
              </a:endParaRPr>
            </a:p>
          </p:txBody>
        </p:sp>
        <p:sp>
          <p:nvSpPr>
            <p:cNvPr id="87" name="Oval 86"/>
            <p:cNvSpPr/>
            <p:nvPr/>
          </p:nvSpPr>
          <p:spPr>
            <a:xfrm>
              <a:off x="4711698" y="5611200"/>
              <a:ext cx="180000" cy="180000"/>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b="1" dirty="0">
                <a:solidFill>
                  <a:schemeClr val="accent3"/>
                </a:solidFill>
                <a:latin typeface="Arial" charset="0"/>
                <a:ea typeface="Arial" charset="0"/>
                <a:cs typeface="Arial" charset="0"/>
              </a:endParaRPr>
            </a:p>
          </p:txBody>
        </p:sp>
        <p:sp>
          <p:nvSpPr>
            <p:cNvPr id="88" name="Oval 87"/>
            <p:cNvSpPr/>
            <p:nvPr/>
          </p:nvSpPr>
          <p:spPr>
            <a:xfrm>
              <a:off x="4468146" y="5611200"/>
              <a:ext cx="180000" cy="180000"/>
            </a:xfrm>
            <a:prstGeom prst="ellipse">
              <a:avLst/>
            </a:prstGeom>
            <a:noFill/>
            <a:ln w="26543"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b="1" dirty="0">
                <a:solidFill>
                  <a:schemeClr val="accent3"/>
                </a:solidFill>
                <a:latin typeface="Arial" charset="0"/>
                <a:ea typeface="Arial" charset="0"/>
                <a:cs typeface="Arial" charset="0"/>
              </a:endParaRPr>
            </a:p>
          </p:txBody>
        </p:sp>
        <p:sp>
          <p:nvSpPr>
            <p:cNvPr id="89" name="Rectangle 88"/>
            <p:cNvSpPr/>
            <p:nvPr/>
          </p:nvSpPr>
          <p:spPr>
            <a:xfrm>
              <a:off x="4057161" y="5434686"/>
              <a:ext cx="348172" cy="369332"/>
            </a:xfrm>
            <a:prstGeom prst="rect">
              <a:avLst/>
            </a:prstGeom>
          </p:spPr>
          <p:txBody>
            <a:bodyPr wrap="none">
              <a:spAutoFit/>
            </a:bodyPr>
            <a:lstStyle/>
            <a:p>
              <a:pPr algn="ctr"/>
              <a:r>
                <a:rPr lang="en-US" b="1" dirty="0" smtClean="0"/>
                <a:t>…</a:t>
              </a:r>
              <a:endParaRPr lang="en-US" b="1" dirty="0"/>
            </a:p>
          </p:txBody>
        </p:sp>
      </p:grpSp>
      <p:sp>
        <p:nvSpPr>
          <p:cNvPr id="90" name="Lightning Bolt 89"/>
          <p:cNvSpPr/>
          <p:nvPr/>
        </p:nvSpPr>
        <p:spPr>
          <a:xfrm>
            <a:off x="7810811" y="6306858"/>
            <a:ext cx="228600" cy="369332"/>
          </a:xfrm>
          <a:prstGeom prst="lightningBolt">
            <a:avLst/>
          </a:prstGeom>
          <a:solidFill>
            <a:srgbClr val="FFFF00"/>
          </a:solidFill>
          <a:ln>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2592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6.22234E-7 2.59259E-6 L 0.15985 2.59259E-6 " pathEditMode="relative" rAng="0" ptsTypes="AA">
                                      <p:cBhvr>
                                        <p:cTn id="40" dur="2000" fill="hold"/>
                                        <p:tgtEl>
                                          <p:spTgt spid="54"/>
                                        </p:tgtEl>
                                        <p:attrNameLst>
                                          <p:attrName>ppt_x</p:attrName>
                                          <p:attrName>ppt_y</p:attrName>
                                        </p:attrNameLst>
                                      </p:cBhvr>
                                      <p:rCtr x="7993" y="0"/>
                                    </p:animMotion>
                                  </p:childTnLst>
                                </p:cTn>
                              </p:par>
                              <p:par>
                                <p:cTn id="41" presetID="1" presetClass="exit" presetSubtype="0" fill="hold" grpId="2" nodeType="withEffect">
                                  <p:stCondLst>
                                    <p:cond delay="2000"/>
                                  </p:stCondLst>
                                  <p:childTnLst>
                                    <p:set>
                                      <p:cBhvr>
                                        <p:cTn id="42" dur="1" fill="hold">
                                          <p:stCondLst>
                                            <p:cond delay="0"/>
                                          </p:stCondLst>
                                        </p:cTn>
                                        <p:tgtEl>
                                          <p:spTgt spid="54"/>
                                        </p:tgtEl>
                                        <p:attrNameLst>
                                          <p:attrName>style.visibility</p:attrName>
                                        </p:attrNameLst>
                                      </p:cBhvr>
                                      <p:to>
                                        <p:strVal val="hidden"/>
                                      </p:to>
                                    </p:set>
                                  </p:childTnLst>
                                </p:cTn>
                              </p:par>
                              <p:par>
                                <p:cTn id="43" presetID="1" presetClass="exit" presetSubtype="0" fill="hold" grpId="1" nodeType="withEffect">
                                  <p:stCondLst>
                                    <p:cond delay="2000"/>
                                  </p:stCondLst>
                                  <p:childTnLst>
                                    <p:set>
                                      <p:cBhvr>
                                        <p:cTn id="44" dur="1" fill="hold">
                                          <p:stCondLst>
                                            <p:cond delay="0"/>
                                          </p:stCondLst>
                                        </p:cTn>
                                        <p:tgtEl>
                                          <p:spTgt spid="55"/>
                                        </p:tgtEl>
                                        <p:attrNameLst>
                                          <p:attrName>style.visibility</p:attrName>
                                        </p:attrNameLst>
                                      </p:cBhvr>
                                      <p:to>
                                        <p:strVal val="hidden"/>
                                      </p:to>
                                    </p:set>
                                  </p:childTnLst>
                                </p:cTn>
                              </p:par>
                              <p:par>
                                <p:cTn id="45" presetID="1" presetClass="exit" presetSubtype="0" fill="hold" grpId="1" nodeType="withEffect">
                                  <p:stCondLst>
                                    <p:cond delay="2000"/>
                                  </p:stCondLst>
                                  <p:childTnLst>
                                    <p:set>
                                      <p:cBhvr>
                                        <p:cTn id="46" dur="1" fill="hold">
                                          <p:stCondLst>
                                            <p:cond delay="0"/>
                                          </p:stCondLst>
                                        </p:cTn>
                                        <p:tgtEl>
                                          <p:spTgt spid="59"/>
                                        </p:tgtEl>
                                        <p:attrNameLst>
                                          <p:attrName>style.visibility</p:attrName>
                                        </p:attrNameLst>
                                      </p:cBhvr>
                                      <p:to>
                                        <p:strVal val="hidden"/>
                                      </p:to>
                                    </p:set>
                                  </p:childTnLst>
                                </p:cTn>
                              </p:par>
                              <p:par>
                                <p:cTn id="47" presetID="1" presetClass="exit" presetSubtype="0" fill="hold" grpId="1" nodeType="withEffect">
                                  <p:stCondLst>
                                    <p:cond delay="2000"/>
                                  </p:stCondLst>
                                  <p:childTnLst>
                                    <p:set>
                                      <p:cBhvr>
                                        <p:cTn id="48" dur="1" fill="hold">
                                          <p:stCondLst>
                                            <p:cond delay="0"/>
                                          </p:stCondLst>
                                        </p:cTn>
                                        <p:tgtEl>
                                          <p:spTgt spid="60"/>
                                        </p:tgtEl>
                                        <p:attrNameLst>
                                          <p:attrName>style.visibility</p:attrName>
                                        </p:attrNameLst>
                                      </p:cBhvr>
                                      <p:to>
                                        <p:strVal val="hidden"/>
                                      </p:to>
                                    </p:set>
                                  </p:childTnLst>
                                </p:cTn>
                              </p:par>
                              <p:par>
                                <p:cTn id="49" presetID="1" presetClass="exit" presetSubtype="0" fill="hold" grpId="1" nodeType="withEffect">
                                  <p:stCondLst>
                                    <p:cond delay="2000"/>
                                  </p:stCondLst>
                                  <p:childTnLst>
                                    <p:set>
                                      <p:cBhvr>
                                        <p:cTn id="50" dur="1" fill="hold">
                                          <p:stCondLst>
                                            <p:cond delay="0"/>
                                          </p:stCondLst>
                                        </p:cTn>
                                        <p:tgtEl>
                                          <p:spTgt spid="62"/>
                                        </p:tgtEl>
                                        <p:attrNameLst>
                                          <p:attrName>style.visibility</p:attrName>
                                        </p:attrNameLst>
                                      </p:cBhvr>
                                      <p:to>
                                        <p:strVal val="hidden"/>
                                      </p:to>
                                    </p:set>
                                  </p:childTnLst>
                                </p:cTn>
                              </p:par>
                              <p:par>
                                <p:cTn id="51" presetID="1" presetClass="exit" presetSubtype="0" fill="hold" grpId="1" nodeType="withEffect">
                                  <p:stCondLst>
                                    <p:cond delay="2000"/>
                                  </p:stCondLst>
                                  <p:childTnLst>
                                    <p:set>
                                      <p:cBhvr>
                                        <p:cTn id="52" dur="1" fill="hold">
                                          <p:stCondLst>
                                            <p:cond delay="0"/>
                                          </p:stCondLst>
                                        </p:cTn>
                                        <p:tgtEl>
                                          <p:spTgt spid="63"/>
                                        </p:tgtEl>
                                        <p:attrNameLst>
                                          <p:attrName>style.visibility</p:attrName>
                                        </p:attrNameLst>
                                      </p:cBhvr>
                                      <p:to>
                                        <p:strVal val="hidden"/>
                                      </p:to>
                                    </p:set>
                                  </p:childTnLst>
                                </p:cTn>
                              </p:par>
                              <p:par>
                                <p:cTn id="53" presetID="1" presetClass="entr" presetSubtype="0" fill="hold" grpId="0" nodeType="withEffect">
                                  <p:stCondLst>
                                    <p:cond delay="200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56"/>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5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6"/>
                                        </p:tgtEl>
                                        <p:attrNameLst>
                                          <p:attrName>style.visibility</p:attrName>
                                        </p:attrNameLst>
                                      </p:cBhvr>
                                      <p:to>
                                        <p:strVal val="visible"/>
                                      </p:to>
                                    </p:set>
                                  </p:childTnLst>
                                </p:cTn>
                              </p:par>
                              <p:par>
                                <p:cTn id="79" presetID="22" presetClass="entr" presetSubtype="8" fill="hold" grpId="0" nodeType="withEffect">
                                  <p:stCondLst>
                                    <p:cond delay="0"/>
                                  </p:stCondLst>
                                  <p:childTnLst>
                                    <p:set>
                                      <p:cBhvr>
                                        <p:cTn id="80" dur="1" fill="hold">
                                          <p:stCondLst>
                                            <p:cond delay="0"/>
                                          </p:stCondLst>
                                        </p:cTn>
                                        <p:tgtEl>
                                          <p:spTgt spid="81"/>
                                        </p:tgtEl>
                                        <p:attrNameLst>
                                          <p:attrName>style.visibility</p:attrName>
                                        </p:attrNameLst>
                                      </p:cBhvr>
                                      <p:to>
                                        <p:strVal val="visible"/>
                                      </p:to>
                                    </p:set>
                                    <p:animEffect transition="in" filter="wipe(left)">
                                      <p:cBhvr>
                                        <p:cTn id="81" dur="2000"/>
                                        <p:tgtEl>
                                          <p:spTgt spid="81"/>
                                        </p:tgtEl>
                                      </p:cBhvr>
                                    </p:animEffect>
                                  </p:childTnLst>
                                </p:cTn>
                              </p:par>
                              <p:par>
                                <p:cTn id="82" presetID="22" presetClass="entr" presetSubtype="8" fill="hold" nodeType="with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wipe(left)">
                                      <p:cBhvr>
                                        <p:cTn id="84" dur="500"/>
                                        <p:tgtEl>
                                          <p:spTgt spid="83"/>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5" grpId="0" animBg="1"/>
      <p:bldP spid="55" grpId="1" animBg="1"/>
      <p:bldP spid="50" grpId="0" animBg="1"/>
      <p:bldP spid="34" grpId="0" animBg="1"/>
      <p:bldP spid="35" grpId="0" animBg="1"/>
      <p:bldP spid="56" grpId="0" animBg="1"/>
      <p:bldP spid="56" grpId="1" animBg="1"/>
      <p:bldP spid="58" grpId="0"/>
      <p:bldP spid="60" grpId="0" animBg="1"/>
      <p:bldP spid="60" grpId="1" animBg="1"/>
      <p:bldP spid="62" grpId="0" animBg="1"/>
      <p:bldP spid="62" grpId="1" animBg="1"/>
      <p:bldP spid="63" grpId="0" animBg="1"/>
      <p:bldP spid="63" grpId="1" animBg="1"/>
      <p:bldP spid="54" grpId="0" animBg="1"/>
      <p:bldP spid="54" grpId="1" animBg="1"/>
      <p:bldP spid="54" grpId="2" animBg="1"/>
      <p:bldP spid="66" grpId="0" animBg="1"/>
      <p:bldP spid="68" grpId="0" animBg="1"/>
      <p:bldP spid="77" grpId="0" animBg="1"/>
      <p:bldP spid="78" grpId="0" animBg="1"/>
      <p:bldP spid="79" grpId="0" animBg="1"/>
      <p:bldP spid="81" grpId="0" animBg="1"/>
      <p:bldP spid="82" grpId="0" animBg="1"/>
      <p:bldP spid="9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smtClean="0"/>
              <a:t>Real-time Applications on Android</a:t>
            </a:r>
            <a:endParaRPr lang="en-US" dirty="0"/>
          </a:p>
        </p:txBody>
      </p:sp>
      <p:sp>
        <p:nvSpPr>
          <p:cNvPr id="5" name="Content Placeholder 4"/>
          <p:cNvSpPr txBox="1">
            <a:spLocks/>
          </p:cNvSpPr>
          <p:nvPr/>
        </p:nvSpPr>
        <p:spPr>
          <a:xfrm>
            <a:off x="1325155" y="2292456"/>
            <a:ext cx="3961738" cy="2816087"/>
          </a:xfrm>
          <a:prstGeom prst="rect">
            <a:avLst/>
          </a:prstGeom>
        </p:spPr>
        <p:txBody>
          <a:bodyPr/>
          <a:lst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rgbClr val="828383"/>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rgbClr val="828383"/>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rgbClr val="828383"/>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b="1" dirty="0" smtClean="0">
                <a:solidFill>
                  <a:schemeClr val="accent6"/>
                </a:solidFill>
              </a:rPr>
              <a:t>Aerospace</a:t>
            </a:r>
            <a:endParaRPr lang="en-US" sz="2000" dirty="0">
              <a:solidFill>
                <a:schemeClr val="accent6"/>
              </a:solidFill>
            </a:endParaRPr>
          </a:p>
        </p:txBody>
      </p:sp>
      <p:sp>
        <p:nvSpPr>
          <p:cNvPr id="6" name="Content Placeholder 5"/>
          <p:cNvSpPr txBox="1">
            <a:spLocks/>
          </p:cNvSpPr>
          <p:nvPr/>
        </p:nvSpPr>
        <p:spPr>
          <a:xfrm>
            <a:off x="5575491" y="2292456"/>
            <a:ext cx="3810000" cy="4065010"/>
          </a:xfrm>
          <a:prstGeom prst="rect">
            <a:avLst/>
          </a:prstGeom>
        </p:spPr>
        <p:txBody>
          <a:bodyPr/>
          <a:lst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rgbClr val="828383"/>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rgbClr val="828383"/>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rgbClr val="828383"/>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000" b="1" dirty="0" smtClean="0">
                <a:solidFill>
                  <a:schemeClr val="accent6"/>
                </a:solidFill>
              </a:rPr>
              <a:t>Health Care</a:t>
            </a:r>
            <a:endParaRPr lang="en-US" sz="2000" b="1" dirty="0">
              <a:solidFill>
                <a:schemeClr val="accent6"/>
              </a:solidFill>
            </a:endParaRPr>
          </a:p>
        </p:txBody>
      </p:sp>
      <p:pic>
        <p:nvPicPr>
          <p:cNvPr id="7" name="Picture 2" descr="D:\Dropbox\Dropbox\talks\thesis-proposal\images\health-c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647" y="4043428"/>
            <a:ext cx="950905" cy="122997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6498876" y="2784252"/>
            <a:ext cx="2059851" cy="1205451"/>
            <a:chOff x="6636596" y="2691637"/>
            <a:chExt cx="1569139" cy="2516149"/>
          </a:xfrm>
        </p:grpSpPr>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8979" y="2813765"/>
              <a:ext cx="784570" cy="1301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6596" y="2691637"/>
              <a:ext cx="422383" cy="1301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3450" y="3993536"/>
              <a:ext cx="392285" cy="121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Elbow Connector 10"/>
            <p:cNvCxnSpPr>
              <a:stCxn id="9" idx="2"/>
              <a:endCxn id="10" idx="1"/>
            </p:cNvCxnSpPr>
            <p:nvPr/>
          </p:nvCxnSpPr>
          <p:spPr>
            <a:xfrm rot="16200000" flipH="1">
              <a:off x="7027056" y="3814265"/>
              <a:ext cx="607125" cy="965663"/>
            </a:xfrm>
            <a:prstGeom prst="bentConnector2">
              <a:avLst/>
            </a:prstGeom>
            <a:ln w="28575">
              <a:prstDash val="sysDash"/>
              <a:tailEnd type="arrow"/>
            </a:ln>
          </p:spPr>
          <p:style>
            <a:lnRef idx="1">
              <a:schemeClr val="dk1"/>
            </a:lnRef>
            <a:fillRef idx="0">
              <a:schemeClr val="dk1"/>
            </a:fillRef>
            <a:effectRef idx="0">
              <a:schemeClr val="dk1"/>
            </a:effectRef>
            <a:fontRef idx="minor">
              <a:schemeClr val="tx1"/>
            </a:fontRef>
          </p:style>
        </p:cxnSp>
      </p:grpSp>
      <p:sp>
        <p:nvSpPr>
          <p:cNvPr id="12" name="Content Placeholder 4"/>
          <p:cNvSpPr txBox="1">
            <a:spLocks/>
          </p:cNvSpPr>
          <p:nvPr/>
        </p:nvSpPr>
        <p:spPr>
          <a:xfrm>
            <a:off x="4925963" y="5329705"/>
            <a:ext cx="5904333" cy="1225560"/>
          </a:xfrm>
          <a:prstGeom prst="rect">
            <a:avLst/>
          </a:prstGeom>
        </p:spPr>
        <p:txBody>
          <a:bodyPr/>
          <a:lstStyle>
            <a:lvl1pPr marL="342900" indent="-342900" algn="l" rtl="0" eaLnBrk="0" fontAlgn="base" hangingPunct="0">
              <a:spcBef>
                <a:spcPct val="20000"/>
              </a:spcBef>
              <a:spcAft>
                <a:spcPct val="0"/>
              </a:spcAft>
              <a:buClr>
                <a:srgbClr val="FF6600"/>
              </a:buClr>
              <a:defRPr sz="2800" b="0" i="0">
                <a:solidFill>
                  <a:srgbClr val="606060"/>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Tx/>
              <a:buSzPct val="80000"/>
              <a:buFont typeface="Arial"/>
              <a:buChar char="•"/>
              <a:defRPr sz="2400" b="0" i="0">
                <a:solidFill>
                  <a:srgbClr val="606060"/>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Tx/>
              <a:buFont typeface="Arial"/>
              <a:buChar char="•"/>
              <a:defRPr sz="2000" b="0" i="0">
                <a:solidFill>
                  <a:srgbClr val="606060"/>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Tx/>
              <a:buSzPct val="95000"/>
              <a:buFont typeface="Arial"/>
              <a:buChar char="•"/>
              <a:defRPr sz="1800" b="0" i="0">
                <a:solidFill>
                  <a:srgbClr val="606060"/>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rgbClr val="ECD63F"/>
              </a:buClr>
              <a:buFontTx/>
              <a:buNone/>
              <a:defRPr sz="1800" b="0" i="1">
                <a:solidFill>
                  <a:srgbClr val="606060"/>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18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18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18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1800">
                <a:solidFill>
                  <a:schemeClr val="bg1"/>
                </a:solidFill>
                <a:latin typeface="+mn-lt"/>
                <a:ea typeface="ＭＳ Ｐゴシック" pitchFamily="122" charset="-128"/>
              </a:defRPr>
            </a:lvl9pPr>
          </a:lstStyle>
          <a:p>
            <a:pPr marL="0" indent="0" defTabSz="914400">
              <a:spcBef>
                <a:spcPct val="0"/>
              </a:spcBef>
              <a:buClrTx/>
            </a:pPr>
            <a:r>
              <a:rPr lang="en-US" sz="1400" i="1" dirty="0" smtClean="0">
                <a:solidFill>
                  <a:schemeClr val="accent5"/>
                </a:solidFill>
                <a:latin typeface="+mn-lt"/>
                <a:ea typeface="+mn-ea"/>
                <a:cs typeface="+mn-cs"/>
              </a:rPr>
              <a:t>[1] </a:t>
            </a:r>
            <a:r>
              <a:rPr lang="en-US" sz="1400" i="1" dirty="0" smtClean="0"/>
              <a:t>Android </a:t>
            </a:r>
            <a:r>
              <a:rPr lang="en-US" sz="1400" i="1" dirty="0"/>
              <a:t>Emergency Alert with Fall Detection </a:t>
            </a:r>
            <a:r>
              <a:rPr lang="en-US" sz="1400" i="1" dirty="0">
                <a:hlinkClick r:id="rId7"/>
              </a:rPr>
              <a:t>http://</a:t>
            </a:r>
            <a:r>
              <a:rPr lang="en-US" sz="1400" i="1" dirty="0" smtClean="0">
                <a:hlinkClick r:id="rId7"/>
              </a:rPr>
              <a:t>goo.gl/ITQsW0</a:t>
            </a:r>
            <a:endParaRPr lang="en-US" sz="1400" i="1" dirty="0">
              <a:solidFill>
                <a:schemeClr val="accent5"/>
              </a:solidFill>
              <a:latin typeface="+mn-lt"/>
              <a:ea typeface="+mn-ea"/>
              <a:cs typeface="+mn-cs"/>
            </a:endParaRPr>
          </a:p>
          <a:p>
            <a:pPr marL="0" lvl="0" indent="0" defTabSz="914400">
              <a:spcBef>
                <a:spcPct val="0"/>
              </a:spcBef>
              <a:buClrTx/>
            </a:pPr>
            <a:r>
              <a:rPr lang="en-US" sz="1400" i="1" dirty="0" smtClean="0"/>
              <a:t>[2] </a:t>
            </a:r>
            <a:r>
              <a:rPr lang="en-US" sz="1400" i="1" dirty="0"/>
              <a:t>Simulated cochlear implant </a:t>
            </a:r>
            <a:r>
              <a:rPr lang="en-US" sz="1400" i="1" dirty="0" smtClean="0"/>
              <a:t>application</a:t>
            </a:r>
            <a:endParaRPr lang="en-US" sz="1400" i="1" dirty="0" smtClean="0">
              <a:solidFill>
                <a:schemeClr val="accent5"/>
              </a:solidFill>
            </a:endParaRPr>
          </a:p>
          <a:p>
            <a:pPr marL="0" indent="0" defTabSz="914400">
              <a:spcBef>
                <a:spcPct val="0"/>
              </a:spcBef>
              <a:buClrTx/>
            </a:pPr>
            <a:r>
              <a:rPr lang="en-US" sz="1400" i="1" dirty="0" smtClean="0">
                <a:solidFill>
                  <a:schemeClr val="accent5"/>
                </a:solidFill>
              </a:rPr>
              <a:t>[3] </a:t>
            </a:r>
            <a:r>
              <a:rPr lang="en-US" sz="1400" i="1" dirty="0" err="1" smtClean="0">
                <a:solidFill>
                  <a:schemeClr val="accent5"/>
                </a:solidFill>
                <a:latin typeface="+mn-lt"/>
                <a:ea typeface="+mn-ea"/>
                <a:cs typeface="+mn-cs"/>
              </a:rPr>
              <a:t>PathCare</a:t>
            </a:r>
            <a:r>
              <a:rPr lang="en-US" sz="1400" i="1" dirty="0" smtClean="0">
                <a:solidFill>
                  <a:schemeClr val="accent5"/>
                </a:solidFill>
                <a:latin typeface="+mn-lt"/>
                <a:ea typeface="+mn-ea"/>
                <a:cs typeface="+mn-cs"/>
              </a:rPr>
              <a:t> </a:t>
            </a:r>
            <a:r>
              <a:rPr lang="en-US" sz="1400" i="1" dirty="0">
                <a:solidFill>
                  <a:schemeClr val="accent5"/>
                </a:solidFill>
                <a:latin typeface="+mn-lt"/>
                <a:hlinkClick r:id="rId8"/>
              </a:rPr>
              <a:t>http://</a:t>
            </a:r>
            <a:r>
              <a:rPr lang="en-US" sz="1400" i="1" dirty="0" smtClean="0">
                <a:solidFill>
                  <a:schemeClr val="accent5"/>
                </a:solidFill>
                <a:latin typeface="+mn-lt"/>
                <a:hlinkClick r:id="rId8"/>
              </a:rPr>
              <a:t>goo.gl/G5UXq</a:t>
            </a:r>
            <a:r>
              <a:rPr lang="en-US" sz="1400" i="1" dirty="0">
                <a:solidFill>
                  <a:schemeClr val="accent5"/>
                </a:solidFill>
                <a:latin typeface="+mn-lt"/>
                <a:ea typeface="+mn-ea"/>
                <a:cs typeface="+mn-cs"/>
              </a:rPr>
              <a:t> </a:t>
            </a:r>
            <a:r>
              <a:rPr lang="en-US" altLang="zh-CN" sz="1400" i="1" dirty="0" smtClean="0">
                <a:solidFill>
                  <a:schemeClr val="accent5"/>
                </a:solidFill>
                <a:latin typeface="+mn-lt"/>
                <a:ea typeface="+mn-ea"/>
                <a:cs typeface="+mn-cs"/>
              </a:rPr>
              <a:t>&amp; </a:t>
            </a:r>
            <a:r>
              <a:rPr lang="en-US" sz="1400" i="1" dirty="0" smtClean="0">
                <a:solidFill>
                  <a:schemeClr val="accent5"/>
                </a:solidFill>
                <a:latin typeface="+mn-lt"/>
                <a:ea typeface="+mn-ea"/>
                <a:cs typeface="+mn-cs"/>
              </a:rPr>
              <a:t>Mentor Graphic </a:t>
            </a:r>
            <a:r>
              <a:rPr lang="en-US" sz="1400" i="1" dirty="0" smtClean="0">
                <a:solidFill>
                  <a:schemeClr val="accent5"/>
                </a:solidFill>
                <a:latin typeface="+mn-lt"/>
                <a:hlinkClick r:id="rId9"/>
              </a:rPr>
              <a:t>http</a:t>
            </a:r>
            <a:r>
              <a:rPr lang="en-US" sz="1400" i="1" dirty="0">
                <a:solidFill>
                  <a:schemeClr val="accent5"/>
                </a:solidFill>
                <a:latin typeface="+mn-lt"/>
                <a:hlinkClick r:id="rId9"/>
              </a:rPr>
              <a:t>://</a:t>
            </a:r>
            <a:r>
              <a:rPr lang="en-US" sz="1400" i="1" dirty="0" smtClean="0">
                <a:solidFill>
                  <a:schemeClr val="accent5"/>
                </a:solidFill>
                <a:latin typeface="+mn-lt"/>
                <a:hlinkClick r:id="rId9"/>
              </a:rPr>
              <a:t>goo.gl/DYVOtq</a:t>
            </a:r>
            <a:endParaRPr lang="en-US" sz="1400" i="1" dirty="0" smtClean="0">
              <a:solidFill>
                <a:schemeClr val="accent5"/>
              </a:solidFill>
              <a:latin typeface="+mn-lt"/>
              <a:ea typeface="+mn-ea"/>
              <a:cs typeface="+mn-cs"/>
            </a:endParaRPr>
          </a:p>
        </p:txBody>
      </p:sp>
      <p:pic>
        <p:nvPicPr>
          <p:cNvPr id="13" name="Picture 7" descr="D:\Dropbox\Dropbox\talks\thesis-proposal\images\phonesa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4524" y="2664892"/>
            <a:ext cx="2666159" cy="256981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325155" y="5307045"/>
            <a:ext cx="3600809" cy="523220"/>
          </a:xfrm>
          <a:prstGeom prst="rect">
            <a:avLst/>
          </a:prstGeom>
        </p:spPr>
        <p:txBody>
          <a:bodyPr wrap="square">
            <a:spAutoFit/>
          </a:bodyPr>
          <a:lstStyle/>
          <a:p>
            <a:pPr lvl="0" defTabSz="914400">
              <a:spcBef>
                <a:spcPct val="0"/>
              </a:spcBef>
            </a:pPr>
            <a:r>
              <a:rPr lang="en-US" sz="1400" i="1" dirty="0">
                <a:solidFill>
                  <a:schemeClr val="accent5"/>
                </a:solidFill>
              </a:rPr>
              <a:t>[1] UK </a:t>
            </a:r>
            <a:r>
              <a:rPr lang="en-US" sz="1400" i="1" dirty="0" err="1">
                <a:solidFill>
                  <a:schemeClr val="accent5"/>
                </a:solidFill>
              </a:rPr>
              <a:t>nano</a:t>
            </a:r>
            <a:r>
              <a:rPr lang="en-US" sz="1400" i="1" dirty="0">
                <a:solidFill>
                  <a:schemeClr val="accent5"/>
                </a:solidFill>
              </a:rPr>
              <a:t>-satellite </a:t>
            </a:r>
            <a:r>
              <a:rPr lang="en-US" sz="1400" i="1" dirty="0">
                <a:solidFill>
                  <a:schemeClr val="accent5"/>
                </a:solidFill>
                <a:hlinkClick r:id="rId11"/>
              </a:rPr>
              <a:t>http://www.sstl.co.uk/</a:t>
            </a:r>
            <a:endParaRPr lang="en-US" sz="1400" i="1" dirty="0">
              <a:solidFill>
                <a:schemeClr val="accent5"/>
              </a:solidFill>
            </a:endParaRPr>
          </a:p>
          <a:p>
            <a:pPr lvl="0" defTabSz="914400">
              <a:spcBef>
                <a:spcPct val="0"/>
              </a:spcBef>
            </a:pPr>
            <a:r>
              <a:rPr lang="en-US" sz="1400" i="1" dirty="0">
                <a:solidFill>
                  <a:schemeClr val="accent5"/>
                </a:solidFill>
              </a:rPr>
              <a:t>[2] </a:t>
            </a:r>
            <a:r>
              <a:rPr lang="en-US" sz="1400" i="1" dirty="0" err="1">
                <a:solidFill>
                  <a:schemeClr val="accent5"/>
                </a:solidFill>
              </a:rPr>
              <a:t>PhoneSat</a:t>
            </a:r>
            <a:r>
              <a:rPr lang="en-US" sz="1400" i="1" dirty="0">
                <a:solidFill>
                  <a:schemeClr val="accent5"/>
                </a:solidFill>
              </a:rPr>
              <a:t> </a:t>
            </a:r>
            <a:r>
              <a:rPr lang="en-US" sz="1400" i="1" dirty="0">
                <a:solidFill>
                  <a:schemeClr val="accent5"/>
                </a:solidFill>
                <a:hlinkClick r:id="rId12"/>
              </a:rPr>
              <a:t>http://www.phonesat.org/</a:t>
            </a:r>
            <a:endParaRPr lang="en-US" sz="1400" i="1" dirty="0">
              <a:solidFill>
                <a:schemeClr val="accent5"/>
              </a:solidFill>
            </a:endParaRPr>
          </a:p>
        </p:txBody>
      </p:sp>
      <p:pic>
        <p:nvPicPr>
          <p:cNvPr id="16" name="Picture 4" descr="D:\Dropbox\Dropbox\talks\thesis-proposal\images\cochlear-implant-devic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11700" y="4117692"/>
            <a:ext cx="1108947" cy="99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472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Cochlear Implant Device</a:t>
            </a:r>
            <a:endParaRPr lang="en-US" dirty="0"/>
          </a:p>
        </p:txBody>
      </p:sp>
      <p:sp>
        <p:nvSpPr>
          <p:cNvPr id="15" name="Text Placeholder 1"/>
          <p:cNvSpPr txBox="1">
            <a:spLocks/>
          </p:cNvSpPr>
          <p:nvPr/>
        </p:nvSpPr>
        <p:spPr>
          <a:xfrm>
            <a:off x="604897" y="2524840"/>
            <a:ext cx="9740582" cy="1387942"/>
          </a:xfrm>
          <a:prstGeom prst="rect">
            <a:avLst/>
          </a:prstGeom>
        </p:spPr>
        <p:txBody>
          <a:bodyPr vert="horz" lIns="91440" tIns="45720" rIns="91440" bIns="45720" rtlCol="0">
            <a:normAutofit/>
          </a:bodyPr>
          <a:lstStyle>
            <a:lvl1pPr marL="0" indent="0" algn="l" defTabSz="914400" rtl="0" eaLnBrk="1" latinLnBrk="0" hangingPunct="1">
              <a:lnSpc>
                <a:spcPts val="2300"/>
              </a:lnSpc>
              <a:spcBef>
                <a:spcPts val="1000"/>
              </a:spcBef>
              <a:buClr>
                <a:srgbClr val="005BBB"/>
              </a:buClr>
              <a:buFontTx/>
              <a:buNone/>
              <a:defRPr sz="1700" b="1" kern="1200" baseline="0">
                <a:solidFill>
                  <a:srgbClr val="005BBB"/>
                </a:solidFill>
                <a:latin typeface="Arial" charset="0"/>
                <a:ea typeface="Arial" charset="0"/>
                <a:cs typeface="Arial" charset="0"/>
              </a:defRPr>
            </a:lvl1pPr>
            <a:lvl2pPr marL="736600" indent="-279400" algn="l" defTabSz="914400" rtl="0" eaLnBrk="1" latinLnBrk="0" hangingPunct="1">
              <a:lnSpc>
                <a:spcPts val="2300"/>
              </a:lnSpc>
              <a:spcBef>
                <a:spcPts val="500"/>
              </a:spcBef>
              <a:buClr>
                <a:srgbClr val="005BBB"/>
              </a:buClr>
              <a:buFont typeface="Arial" charset="0"/>
              <a:buChar char="•"/>
              <a:tabLst/>
              <a:defRPr sz="2000" kern="1200" baseline="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rgbClr val="666666"/>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rgbClr val="666666"/>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tx2">
                  <a:lumMod val="75000"/>
                </a:schemeClr>
              </a:buClr>
              <a:buFont typeface="Arial" panose="020B0604020202020204" pitchFamily="34" charset="0"/>
              <a:buChar char="•"/>
            </a:pPr>
            <a:r>
              <a:rPr lang="en-US" sz="2000" b="0" dirty="0" smtClean="0">
                <a:solidFill>
                  <a:schemeClr val="tx1">
                    <a:lumMod val="50000"/>
                  </a:schemeClr>
                </a:solidFill>
              </a:rPr>
              <a:t>Cochlear implant as an example</a:t>
            </a:r>
          </a:p>
          <a:p>
            <a:pPr marL="685800" lvl="1" indent="-228600">
              <a:lnSpc>
                <a:spcPct val="90000"/>
              </a:lnSpc>
              <a:buClr>
                <a:schemeClr val="tx2">
                  <a:lumMod val="75000"/>
                </a:schemeClr>
              </a:buClr>
              <a:buFont typeface="Arial" panose="020B0604020202020204" pitchFamily="34" charset="0"/>
              <a:buChar char="–"/>
            </a:pPr>
            <a:r>
              <a:rPr lang="en-US" b="0" dirty="0" smtClean="0">
                <a:solidFill>
                  <a:schemeClr val="tx1">
                    <a:lumMod val="50000"/>
                  </a:schemeClr>
                </a:solidFill>
              </a:rPr>
              <a:t>An external device for audio recording and processing</a:t>
            </a:r>
          </a:p>
          <a:p>
            <a:pPr marL="685800" lvl="1" indent="-228600">
              <a:lnSpc>
                <a:spcPct val="90000"/>
              </a:lnSpc>
              <a:buClr>
                <a:schemeClr val="tx2">
                  <a:lumMod val="75000"/>
                </a:schemeClr>
              </a:buClr>
              <a:buFont typeface="Arial" panose="020B0604020202020204" pitchFamily="34" charset="0"/>
              <a:buChar char="–"/>
            </a:pPr>
            <a:r>
              <a:rPr lang="en-US" dirty="0" smtClean="0">
                <a:solidFill>
                  <a:schemeClr val="tx1">
                    <a:lumMod val="50000"/>
                  </a:schemeClr>
                </a:solidFill>
              </a:rPr>
              <a:t>Implanted </a:t>
            </a:r>
            <a:r>
              <a:rPr lang="en-US" dirty="0">
                <a:solidFill>
                  <a:schemeClr val="tx1">
                    <a:lumMod val="50000"/>
                  </a:schemeClr>
                </a:solidFill>
              </a:rPr>
              <a:t>electrodes with hearing </a:t>
            </a:r>
            <a:r>
              <a:rPr lang="en-US" dirty="0" smtClean="0">
                <a:solidFill>
                  <a:schemeClr val="tx1">
                    <a:lumMod val="50000"/>
                  </a:schemeClr>
                </a:solidFill>
              </a:rPr>
              <a:t>nerves</a:t>
            </a:r>
            <a:endParaRPr lang="en-US" b="0" dirty="0" smtClean="0">
              <a:solidFill>
                <a:schemeClr val="tx1">
                  <a:lumMod val="50000"/>
                </a:schemeClr>
              </a:solidFill>
            </a:endParaRPr>
          </a:p>
        </p:txBody>
      </p:sp>
      <p:pic>
        <p:nvPicPr>
          <p:cNvPr id="1026" name="Picture 2" descr="D:\Dropbox\Dropbox\talks\rtas-17\c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743" y="3800745"/>
            <a:ext cx="3932712" cy="261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835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95316" y="2717498"/>
            <a:ext cx="2200938" cy="3662041"/>
          </a:xfrm>
          <a:prstGeom prst="roundRect">
            <a:avLst>
              <a:gd name="adj" fmla="val 7488"/>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UI Activity</a:t>
            </a:r>
            <a:endParaRPr lang="en-US" dirty="0"/>
          </a:p>
        </p:txBody>
      </p:sp>
      <p:sp>
        <p:nvSpPr>
          <p:cNvPr id="4" name="Title 3"/>
          <p:cNvSpPr>
            <a:spLocks noGrp="1"/>
          </p:cNvSpPr>
          <p:nvPr>
            <p:ph type="title"/>
          </p:nvPr>
        </p:nvSpPr>
        <p:spPr/>
        <p:txBody>
          <a:bodyPr/>
          <a:lstStyle/>
          <a:p>
            <a:r>
              <a:rPr lang="en-US" dirty="0" smtClean="0"/>
              <a:t>Architecture of Cochlear Implant </a:t>
            </a:r>
            <a:r>
              <a:rPr lang="en-US" altLang="zh-CN" dirty="0" smtClean="0"/>
              <a:t>Application</a:t>
            </a:r>
            <a:r>
              <a:rPr lang="en-US" altLang="zh-CN" sz="3200" b="1" baseline="30000" dirty="0" smtClean="0">
                <a:solidFill>
                  <a:srgbClr val="005BBB"/>
                </a:solidFill>
              </a:rPr>
              <a:t>[1]</a:t>
            </a:r>
            <a:endParaRPr lang="en-US" dirty="0">
              <a:solidFill>
                <a:srgbClr val="005BBB"/>
              </a:solidFill>
            </a:endParaRPr>
          </a:p>
        </p:txBody>
      </p:sp>
      <p:sp>
        <p:nvSpPr>
          <p:cNvPr id="7" name="Rounded Rectangle 6"/>
          <p:cNvSpPr/>
          <p:nvPr/>
        </p:nvSpPr>
        <p:spPr>
          <a:xfrm>
            <a:off x="1892775" y="3450266"/>
            <a:ext cx="1952858" cy="648586"/>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Volume Receiver</a:t>
            </a:r>
            <a:endParaRPr lang="en-US" dirty="0"/>
          </a:p>
        </p:txBody>
      </p:sp>
      <p:sp>
        <p:nvSpPr>
          <p:cNvPr id="9" name="Rounded Rectangle 8"/>
          <p:cNvSpPr/>
          <p:nvPr/>
        </p:nvSpPr>
        <p:spPr>
          <a:xfrm>
            <a:off x="1903589" y="4647840"/>
            <a:ext cx="1952858" cy="523126"/>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ButtonListener</a:t>
            </a:r>
            <a:endParaRPr lang="en-US" dirty="0"/>
          </a:p>
        </p:txBody>
      </p:sp>
      <p:sp>
        <p:nvSpPr>
          <p:cNvPr id="10" name="Rounded Rectangle 9"/>
          <p:cNvSpPr/>
          <p:nvPr/>
        </p:nvSpPr>
        <p:spPr>
          <a:xfrm>
            <a:off x="1919357" y="5369456"/>
            <a:ext cx="1952858" cy="521863"/>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UI Handler</a:t>
            </a:r>
            <a:endParaRPr lang="en-US" dirty="0"/>
          </a:p>
        </p:txBody>
      </p:sp>
      <p:sp>
        <p:nvSpPr>
          <p:cNvPr id="19" name="Rectangle 18"/>
          <p:cNvSpPr/>
          <p:nvPr/>
        </p:nvSpPr>
        <p:spPr>
          <a:xfrm>
            <a:off x="1373555" y="2266641"/>
            <a:ext cx="3012923" cy="307777"/>
          </a:xfrm>
          <a:prstGeom prst="rect">
            <a:avLst/>
          </a:prstGeom>
        </p:spPr>
        <p:txBody>
          <a:bodyPr wrap="square">
            <a:spAutoFit/>
          </a:bodyPr>
          <a:lstStyle/>
          <a:p>
            <a:pPr algn="ctr"/>
            <a:r>
              <a:rPr lang="en-US" altLang="zh-CN" sz="1400" b="1" dirty="0" smtClean="0">
                <a:solidFill>
                  <a:schemeClr val="tx1">
                    <a:lumMod val="50000"/>
                  </a:schemeClr>
                </a:solidFill>
              </a:rPr>
              <a:t>Non Real-time components</a:t>
            </a:r>
            <a:endParaRPr lang="en-US" sz="1400" b="1" dirty="0">
              <a:solidFill>
                <a:schemeClr val="tx1">
                  <a:lumMod val="50000"/>
                </a:schemeClr>
              </a:solidFill>
            </a:endParaRPr>
          </a:p>
        </p:txBody>
      </p:sp>
      <p:sp>
        <p:nvSpPr>
          <p:cNvPr id="11" name="Rounded Rectangle 10"/>
          <p:cNvSpPr/>
          <p:nvPr/>
        </p:nvSpPr>
        <p:spPr>
          <a:xfrm>
            <a:off x="4467632" y="3987208"/>
            <a:ext cx="2200938" cy="1691036"/>
          </a:xfrm>
          <a:prstGeom prst="roundRect">
            <a:avLst>
              <a:gd name="adj" fmla="val 4374"/>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smtClean="0"/>
              <a:t>Audio Processor</a:t>
            </a:r>
          </a:p>
          <a:p>
            <a:pPr algn="ctr"/>
            <a:r>
              <a:rPr lang="en-US" sz="1400" i="1" dirty="0" smtClean="0"/>
              <a:t>(Service)</a:t>
            </a:r>
            <a:endParaRPr lang="en-US" sz="1400" i="1" dirty="0"/>
          </a:p>
        </p:txBody>
      </p:sp>
      <p:sp>
        <p:nvSpPr>
          <p:cNvPr id="12" name="Rounded Rectangle 11"/>
          <p:cNvSpPr/>
          <p:nvPr/>
        </p:nvSpPr>
        <p:spPr>
          <a:xfrm>
            <a:off x="4467631" y="2674964"/>
            <a:ext cx="2200939" cy="1216552"/>
          </a:xfrm>
          <a:prstGeom prst="roundRect">
            <a:avLst>
              <a:gd name="adj" fmla="val 7488"/>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smtClean="0"/>
              <a:t>Audio Recorder</a:t>
            </a:r>
          </a:p>
          <a:p>
            <a:pPr algn="ctr"/>
            <a:r>
              <a:rPr lang="en-US" sz="1400" i="1" dirty="0"/>
              <a:t>(Service)</a:t>
            </a:r>
          </a:p>
          <a:p>
            <a:pPr algn="ctr"/>
            <a:endParaRPr lang="en-US" sz="1400" dirty="0" smtClean="0"/>
          </a:p>
        </p:txBody>
      </p:sp>
      <p:sp>
        <p:nvSpPr>
          <p:cNvPr id="13" name="Rounded Rectangle 12"/>
          <p:cNvSpPr/>
          <p:nvPr/>
        </p:nvSpPr>
        <p:spPr>
          <a:xfrm>
            <a:off x="4586556" y="4516618"/>
            <a:ext cx="1945757" cy="394707"/>
          </a:xfrm>
          <a:prstGeom prst="roundRect">
            <a:avLst>
              <a:gd name="adj" fmla="val 7488"/>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MsgHandler</a:t>
            </a:r>
            <a:endParaRPr lang="en-US" sz="1400" dirty="0"/>
          </a:p>
        </p:txBody>
      </p:sp>
      <p:sp>
        <p:nvSpPr>
          <p:cNvPr id="14" name="Rounded Rectangle 13"/>
          <p:cNvSpPr/>
          <p:nvPr/>
        </p:nvSpPr>
        <p:spPr>
          <a:xfrm>
            <a:off x="4467631" y="5794792"/>
            <a:ext cx="2200939" cy="584748"/>
          </a:xfrm>
          <a:prstGeom prst="roundRect">
            <a:avLst>
              <a:gd name="adj" fmla="val 7488"/>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Output Simulator</a:t>
            </a:r>
          </a:p>
          <a:p>
            <a:pPr algn="ctr"/>
            <a:r>
              <a:rPr lang="en-US" sz="1400" i="1" dirty="0" smtClean="0"/>
              <a:t>(Broadcast Receiver)</a:t>
            </a:r>
            <a:endParaRPr lang="en-US" sz="1400" i="1" dirty="0"/>
          </a:p>
        </p:txBody>
      </p:sp>
      <p:sp>
        <p:nvSpPr>
          <p:cNvPr id="16" name="Rounded Rectangle 15"/>
          <p:cNvSpPr/>
          <p:nvPr/>
        </p:nvSpPr>
        <p:spPr>
          <a:xfrm>
            <a:off x="4586557" y="4989310"/>
            <a:ext cx="1945757" cy="604286"/>
          </a:xfrm>
          <a:prstGeom prst="roundRect">
            <a:avLst>
              <a:gd name="adj" fmla="val 7488"/>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Periodic Audio Processing</a:t>
            </a:r>
            <a:r>
              <a:rPr lang="en-US" sz="1400" dirty="0"/>
              <a:t> T</a:t>
            </a:r>
            <a:r>
              <a:rPr lang="en-US" sz="1400" dirty="0" smtClean="0"/>
              <a:t>ask</a:t>
            </a:r>
            <a:endParaRPr lang="en-US" sz="1400" dirty="0"/>
          </a:p>
        </p:txBody>
      </p:sp>
      <p:cxnSp>
        <p:nvCxnSpPr>
          <p:cNvPr id="17" name="Straight Connector 16"/>
          <p:cNvCxnSpPr/>
          <p:nvPr/>
        </p:nvCxnSpPr>
        <p:spPr>
          <a:xfrm flipH="1">
            <a:off x="4231952" y="2266641"/>
            <a:ext cx="21449" cy="4086454"/>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20" name="Rectangle 19"/>
          <p:cNvSpPr/>
          <p:nvPr/>
        </p:nvSpPr>
        <p:spPr>
          <a:xfrm>
            <a:off x="4565109" y="2266641"/>
            <a:ext cx="2103461" cy="307777"/>
          </a:xfrm>
          <a:prstGeom prst="rect">
            <a:avLst/>
          </a:prstGeom>
        </p:spPr>
        <p:txBody>
          <a:bodyPr wrap="none">
            <a:spAutoFit/>
          </a:bodyPr>
          <a:lstStyle/>
          <a:p>
            <a:r>
              <a:rPr lang="en-US" altLang="zh-CN" sz="1400" b="1" dirty="0" smtClean="0">
                <a:solidFill>
                  <a:schemeClr val="tx1">
                    <a:lumMod val="50000"/>
                  </a:schemeClr>
                </a:solidFill>
              </a:rPr>
              <a:t>Real-time components</a:t>
            </a:r>
            <a:endParaRPr lang="en-US" sz="1400" b="1" dirty="0">
              <a:solidFill>
                <a:schemeClr val="tx1">
                  <a:lumMod val="50000"/>
                </a:schemeClr>
              </a:solidFill>
            </a:endParaRPr>
          </a:p>
        </p:txBody>
      </p:sp>
      <p:sp>
        <p:nvSpPr>
          <p:cNvPr id="24" name="Rectangle 23"/>
          <p:cNvSpPr/>
          <p:nvPr/>
        </p:nvSpPr>
        <p:spPr>
          <a:xfrm>
            <a:off x="655946" y="6459425"/>
            <a:ext cx="9639642" cy="246221"/>
          </a:xfrm>
          <a:prstGeom prst="rect">
            <a:avLst/>
          </a:prstGeom>
        </p:spPr>
        <p:txBody>
          <a:bodyPr wrap="square" anchor="ctr">
            <a:spAutoFit/>
          </a:bodyPr>
          <a:lstStyle/>
          <a:p>
            <a:r>
              <a:rPr lang="en-US" sz="1000" dirty="0" smtClean="0">
                <a:solidFill>
                  <a:schemeClr val="tx1">
                    <a:lumMod val="50000"/>
                  </a:schemeClr>
                </a:solidFill>
              </a:rPr>
              <a:t>[1] FPGA-based cochlear </a:t>
            </a:r>
            <a:r>
              <a:rPr lang="en-US" sz="1000" dirty="0">
                <a:solidFill>
                  <a:schemeClr val="tx1">
                    <a:lumMod val="50000"/>
                  </a:schemeClr>
                </a:solidFill>
              </a:rPr>
              <a:t>implant </a:t>
            </a:r>
            <a:r>
              <a:rPr lang="en-US" sz="1000" dirty="0" smtClean="0">
                <a:solidFill>
                  <a:schemeClr val="tx1">
                    <a:lumMod val="50000"/>
                  </a:schemeClr>
                </a:solidFill>
              </a:rPr>
              <a:t>controller, http</a:t>
            </a:r>
            <a:r>
              <a:rPr lang="en-US" sz="1000" dirty="0">
                <a:solidFill>
                  <a:schemeClr val="tx1">
                    <a:lumMod val="50000"/>
                  </a:schemeClr>
                </a:solidFill>
              </a:rPr>
              <a:t>://</a:t>
            </a:r>
            <a:r>
              <a:rPr lang="en-US" sz="1000" dirty="0" smtClean="0">
                <a:solidFill>
                  <a:schemeClr val="tx1">
                    <a:lumMod val="50000"/>
                  </a:schemeClr>
                </a:solidFill>
              </a:rPr>
              <a:t>www2.ee.washington.edu/faculty/hauck/FPGA_Cochlear</a:t>
            </a:r>
            <a:endParaRPr lang="en-US" sz="1000" dirty="0">
              <a:solidFill>
                <a:schemeClr val="tx1">
                  <a:lumMod val="50000"/>
                </a:schemeClr>
              </a:solidFill>
            </a:endParaRPr>
          </a:p>
        </p:txBody>
      </p:sp>
      <p:cxnSp>
        <p:nvCxnSpPr>
          <p:cNvPr id="23" name="Straight Arrow Connector 22"/>
          <p:cNvCxnSpPr/>
          <p:nvPr/>
        </p:nvCxnSpPr>
        <p:spPr>
          <a:xfrm>
            <a:off x="3856446" y="4820083"/>
            <a:ext cx="73011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Elbow Connector 29"/>
          <p:cNvCxnSpPr>
            <a:stCxn id="7" idx="3"/>
            <a:endCxn id="13" idx="1"/>
          </p:cNvCxnSpPr>
          <p:nvPr/>
        </p:nvCxnSpPr>
        <p:spPr>
          <a:xfrm>
            <a:off x="3845633" y="3774559"/>
            <a:ext cx="740923" cy="939413"/>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p:nvPr/>
        </p:nvCxnSpPr>
        <p:spPr>
          <a:xfrm flipH="1">
            <a:off x="3845633" y="5510715"/>
            <a:ext cx="7409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p:cNvCxnSpPr>
            <a:stCxn id="9" idx="2"/>
            <a:endCxn id="10" idx="0"/>
          </p:cNvCxnSpPr>
          <p:nvPr/>
        </p:nvCxnSpPr>
        <p:spPr>
          <a:xfrm>
            <a:off x="2880018" y="5170966"/>
            <a:ext cx="15768" cy="1984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5" name="Straight Arrow Connector 44"/>
          <p:cNvCxnSpPr>
            <a:stCxn id="29" idx="2"/>
          </p:cNvCxnSpPr>
          <p:nvPr/>
        </p:nvCxnSpPr>
        <p:spPr>
          <a:xfrm flipH="1">
            <a:off x="5559434" y="3800246"/>
            <a:ext cx="1" cy="7205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7198242" y="5141383"/>
            <a:ext cx="710451" cy="369332"/>
          </a:xfrm>
          <a:prstGeom prst="rect">
            <a:avLst/>
          </a:prstGeom>
          <a:noFill/>
        </p:spPr>
        <p:txBody>
          <a:bodyPr wrap="none" rtlCol="0">
            <a:spAutoFit/>
          </a:bodyPr>
          <a:lstStyle/>
          <a:p>
            <a:r>
              <a:rPr lang="en-US" b="1" dirty="0" smtClean="0"/>
              <a:t>8 </a:t>
            </a:r>
            <a:r>
              <a:rPr lang="en-US" b="1" dirty="0" err="1" smtClean="0"/>
              <a:t>ms</a:t>
            </a:r>
            <a:endParaRPr lang="en-US" b="1" dirty="0"/>
          </a:p>
        </p:txBody>
      </p:sp>
      <p:sp>
        <p:nvSpPr>
          <p:cNvPr id="29" name="Rounded Rectangle 28"/>
          <p:cNvSpPr/>
          <p:nvPr/>
        </p:nvSpPr>
        <p:spPr>
          <a:xfrm>
            <a:off x="4746047" y="3195960"/>
            <a:ext cx="1626775" cy="604286"/>
          </a:xfrm>
          <a:prstGeom prst="roundRect">
            <a:avLst>
              <a:gd name="adj" fmla="val 7488"/>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Periodic </a:t>
            </a:r>
            <a:r>
              <a:rPr lang="en-US" sz="1400" dirty="0"/>
              <a:t>A</a:t>
            </a:r>
            <a:r>
              <a:rPr lang="en-US" sz="1400" dirty="0" smtClean="0"/>
              <a:t>udio Recording Task</a:t>
            </a:r>
            <a:endParaRPr lang="en-US" sz="1400" dirty="0"/>
          </a:p>
        </p:txBody>
      </p:sp>
      <p:cxnSp>
        <p:nvCxnSpPr>
          <p:cNvPr id="51" name="Straight Arrow Connector 50"/>
          <p:cNvCxnSpPr>
            <a:stCxn id="16" idx="2"/>
            <a:endCxn id="14" idx="0"/>
          </p:cNvCxnSpPr>
          <p:nvPr/>
        </p:nvCxnSpPr>
        <p:spPr>
          <a:xfrm>
            <a:off x="5559436" y="5593596"/>
            <a:ext cx="8665" cy="2011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9" name="Straight Arrow Connector 68"/>
          <p:cNvCxnSpPr>
            <a:stCxn id="16" idx="3"/>
            <a:endCxn id="26" idx="1"/>
          </p:cNvCxnSpPr>
          <p:nvPr/>
        </p:nvCxnSpPr>
        <p:spPr>
          <a:xfrm>
            <a:off x="6532314" y="5291453"/>
            <a:ext cx="665928" cy="34596"/>
          </a:xfrm>
          <a:prstGeom prst="straightConnector1">
            <a:avLst/>
          </a:prstGeom>
          <a:ln>
            <a:solidFill>
              <a:srgbClr val="C00000"/>
            </a:solidFill>
            <a:headEnd type="triangle"/>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4293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Preliminary Results of Cochlear </a:t>
            </a:r>
            <a:r>
              <a:rPr lang="en-US" altLang="zh-CN" dirty="0" smtClean="0"/>
              <a:t>Implant Application</a:t>
            </a:r>
            <a:endParaRPr lang="en-US" dirty="0"/>
          </a:p>
        </p:txBody>
      </p:sp>
      <p:sp>
        <p:nvSpPr>
          <p:cNvPr id="20" name="TextBox 19"/>
          <p:cNvSpPr txBox="1"/>
          <p:nvPr/>
        </p:nvSpPr>
        <p:spPr>
          <a:xfrm>
            <a:off x="1765229" y="5346280"/>
            <a:ext cx="5325729" cy="369332"/>
          </a:xfrm>
          <a:prstGeom prst="rect">
            <a:avLst/>
          </a:prstGeom>
          <a:noFill/>
        </p:spPr>
        <p:txBody>
          <a:bodyPr wrap="square" rtlCol="0">
            <a:spAutoFit/>
          </a:bodyPr>
          <a:lstStyle/>
          <a:p>
            <a:pPr algn="ctr"/>
            <a:r>
              <a:rPr lang="en-US" b="1" dirty="0">
                <a:solidFill>
                  <a:schemeClr val="tx1">
                    <a:lumMod val="50000"/>
                  </a:schemeClr>
                </a:solidFill>
              </a:rPr>
              <a:t>Cochlear </a:t>
            </a:r>
            <a:r>
              <a:rPr lang="en-US" b="1" dirty="0" smtClean="0">
                <a:solidFill>
                  <a:schemeClr val="tx1">
                    <a:lumMod val="50000"/>
                  </a:schemeClr>
                </a:solidFill>
              </a:rPr>
              <a:t>Implant: Audio Processing </a:t>
            </a:r>
            <a:r>
              <a:rPr lang="en-US" altLang="zh-CN" b="1" dirty="0" smtClean="0">
                <a:solidFill>
                  <a:schemeClr val="tx1">
                    <a:lumMod val="50000"/>
                  </a:schemeClr>
                </a:solidFill>
              </a:rPr>
              <a:t>Duration</a:t>
            </a:r>
            <a:endParaRPr lang="en-US" b="1" dirty="0">
              <a:solidFill>
                <a:schemeClr val="tx1">
                  <a:lumMod val="50000"/>
                </a:schemeClr>
              </a:solidFill>
            </a:endParaRPr>
          </a:p>
        </p:txBody>
      </p:sp>
      <p:pic>
        <p:nvPicPr>
          <p:cNvPr id="1029" name="Picture 5" descr="D:\Dropbox\Dropbox\talks\rtas-17\ci-andro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229" y="2224555"/>
            <a:ext cx="4596975" cy="306465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flipV="1">
            <a:off x="4316819" y="3930134"/>
            <a:ext cx="1084521" cy="820722"/>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517738" y="4015198"/>
            <a:ext cx="4564789" cy="646331"/>
          </a:xfrm>
          <a:prstGeom prst="rect">
            <a:avLst/>
          </a:prstGeom>
          <a:noFill/>
        </p:spPr>
        <p:txBody>
          <a:bodyPr wrap="square" rtlCol="0">
            <a:spAutoFit/>
          </a:bodyPr>
          <a:lstStyle/>
          <a:p>
            <a:r>
              <a:rPr lang="en-US" b="1" dirty="0" smtClean="0">
                <a:solidFill>
                  <a:schemeClr val="tx1">
                    <a:lumMod val="50000"/>
                  </a:schemeClr>
                </a:solidFill>
              </a:rPr>
              <a:t>12% of audio processing duration is longer than 8 milliseconds.</a:t>
            </a:r>
            <a:endParaRPr lang="en-US" b="1" dirty="0">
              <a:solidFill>
                <a:schemeClr val="tx1">
                  <a:lumMod val="50000"/>
                </a:schemeClr>
              </a:solidFill>
            </a:endParaRPr>
          </a:p>
        </p:txBody>
      </p:sp>
      <p:cxnSp>
        <p:nvCxnSpPr>
          <p:cNvPr id="3" name="Straight Arrow Connector 2"/>
          <p:cNvCxnSpPr>
            <a:stCxn id="6" idx="1"/>
            <a:endCxn id="5" idx="6"/>
          </p:cNvCxnSpPr>
          <p:nvPr/>
        </p:nvCxnSpPr>
        <p:spPr>
          <a:xfrm flipH="1">
            <a:off x="5401340" y="4338364"/>
            <a:ext cx="1116398" cy="2131"/>
          </a:xfrm>
          <a:prstGeom prst="straightConnector1">
            <a:avLst/>
          </a:prstGeom>
          <a:ln>
            <a:solidFill>
              <a:srgbClr val="C0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1588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Missing in Android?</a:t>
            </a:r>
            <a:endParaRPr lang="en-US" dirty="0"/>
          </a:p>
        </p:txBody>
      </p:sp>
      <p:sp>
        <p:nvSpPr>
          <p:cNvPr id="28" name="Text Placeholder 1"/>
          <p:cNvSpPr txBox="1">
            <a:spLocks/>
          </p:cNvSpPr>
          <p:nvPr/>
        </p:nvSpPr>
        <p:spPr>
          <a:xfrm>
            <a:off x="604898" y="2312179"/>
            <a:ext cx="4973652" cy="3992928"/>
          </a:xfrm>
          <a:prstGeom prst="rect">
            <a:avLst/>
          </a:prstGeom>
        </p:spPr>
        <p:txBody>
          <a:bodyPr vert="horz" lIns="91440" tIns="45720" rIns="91440" bIns="45720" rtlCol="0">
            <a:noAutofit/>
          </a:bodyPr>
          <a:lstStyle>
            <a:lvl1pPr marL="0" indent="0" algn="l" defTabSz="914400" rtl="0" eaLnBrk="1" latinLnBrk="0" hangingPunct="1">
              <a:lnSpc>
                <a:spcPts val="2300"/>
              </a:lnSpc>
              <a:spcBef>
                <a:spcPts val="1000"/>
              </a:spcBef>
              <a:buClr>
                <a:srgbClr val="005BBB"/>
              </a:buClr>
              <a:buFontTx/>
              <a:buNone/>
              <a:defRPr sz="1700" b="1" kern="1200" baseline="0">
                <a:solidFill>
                  <a:srgbClr val="005BBB"/>
                </a:solidFill>
                <a:latin typeface="Arial" charset="0"/>
                <a:ea typeface="Arial" charset="0"/>
                <a:cs typeface="Arial" charset="0"/>
              </a:defRPr>
            </a:lvl1pPr>
            <a:lvl2pPr marL="736600" indent="-279400" algn="l" defTabSz="914400" rtl="0" eaLnBrk="1" latinLnBrk="0" hangingPunct="1">
              <a:lnSpc>
                <a:spcPts val="2300"/>
              </a:lnSpc>
              <a:spcBef>
                <a:spcPts val="500"/>
              </a:spcBef>
              <a:buClr>
                <a:srgbClr val="005BBB"/>
              </a:buClr>
              <a:buFont typeface="Arial" charset="0"/>
              <a:buChar char="•"/>
              <a:tabLst/>
              <a:defRPr sz="2000" kern="1200" baseline="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rgbClr val="666666"/>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rgbClr val="666666"/>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000" b="0" dirty="0" smtClean="0">
                <a:solidFill>
                  <a:schemeClr val="tx1">
                    <a:lumMod val="50000"/>
                  </a:schemeClr>
                </a:solidFill>
              </a:rPr>
              <a:t>Lack of real-time expressiveness</a:t>
            </a:r>
          </a:p>
          <a:p>
            <a:pPr marL="540000" lvl="1" indent="-228600" defTabSz="914377">
              <a:lnSpc>
                <a:spcPct val="90000"/>
              </a:lnSpc>
              <a:spcBef>
                <a:spcPts val="0"/>
              </a:spcBef>
              <a:buClr>
                <a:srgbClr val="005BBB">
                  <a:lumMod val="75000"/>
                </a:srgbClr>
              </a:buClr>
              <a:buFont typeface="Arial" panose="020B0604020202020204" pitchFamily="34" charset="0"/>
              <a:buChar char="–"/>
            </a:pPr>
            <a:r>
              <a:rPr lang="en-US" b="0" dirty="0" smtClean="0">
                <a:solidFill>
                  <a:schemeClr val="tx1">
                    <a:lumMod val="50000"/>
                  </a:schemeClr>
                </a:solidFill>
              </a:rPr>
              <a:t>Can’t prioritize the execution of application components</a:t>
            </a:r>
          </a:p>
          <a:p>
            <a:pPr marL="540000" lvl="1" indent="-228600" defTabSz="914377">
              <a:lnSpc>
                <a:spcPct val="90000"/>
              </a:lnSpc>
              <a:spcBef>
                <a:spcPts val="0"/>
              </a:spcBef>
              <a:buClr>
                <a:srgbClr val="005BBB">
                  <a:lumMod val="75000"/>
                </a:srgbClr>
              </a:buClr>
              <a:buFont typeface="Arial" panose="020B0604020202020204" pitchFamily="34" charset="0"/>
              <a:buChar char="–"/>
            </a:pPr>
            <a:r>
              <a:rPr lang="en-US" b="0" dirty="0" smtClean="0">
                <a:solidFill>
                  <a:schemeClr val="tx1">
                    <a:lumMod val="50000"/>
                  </a:schemeClr>
                </a:solidFill>
              </a:rPr>
              <a:t>Can’t specify real-time configuration</a:t>
            </a:r>
          </a:p>
          <a:p>
            <a:pPr marL="285750" indent="-285750">
              <a:buFont typeface="Arial" panose="020B0604020202020204" pitchFamily="34" charset="0"/>
              <a:buChar char="•"/>
            </a:pPr>
            <a:r>
              <a:rPr lang="en-US" sz="2000" b="0" dirty="0" smtClean="0">
                <a:solidFill>
                  <a:schemeClr val="tx1">
                    <a:lumMod val="50000"/>
                  </a:schemeClr>
                </a:solidFill>
              </a:rPr>
              <a:t>Lack of real-time communication</a:t>
            </a:r>
          </a:p>
          <a:p>
            <a:pPr marL="540000" lvl="1" indent="-228600" defTabSz="914377">
              <a:lnSpc>
                <a:spcPct val="90000"/>
              </a:lnSpc>
              <a:spcBef>
                <a:spcPts val="0"/>
              </a:spcBef>
              <a:buClr>
                <a:srgbClr val="005BBB">
                  <a:lumMod val="75000"/>
                </a:srgbClr>
              </a:buClr>
              <a:buFont typeface="Arial" panose="020B0604020202020204" pitchFamily="34" charset="0"/>
              <a:buChar char="–"/>
            </a:pPr>
            <a:r>
              <a:rPr lang="en-US" dirty="0" smtClean="0">
                <a:solidFill>
                  <a:schemeClr val="tx1">
                    <a:lumMod val="50000"/>
                  </a:schemeClr>
                </a:solidFill>
              </a:rPr>
              <a:t>No priority awareness for message/intent  delivery</a:t>
            </a:r>
          </a:p>
          <a:p>
            <a:pPr marL="540000" lvl="1" indent="-228600" defTabSz="914377">
              <a:lnSpc>
                <a:spcPct val="90000"/>
              </a:lnSpc>
              <a:spcBef>
                <a:spcPts val="0"/>
              </a:spcBef>
              <a:buClr>
                <a:srgbClr val="005BBB">
                  <a:lumMod val="75000"/>
                </a:srgbClr>
              </a:buClr>
              <a:buFont typeface="Arial" panose="020B0604020202020204" pitchFamily="34" charset="0"/>
              <a:buChar char="–"/>
            </a:pPr>
            <a:r>
              <a:rPr lang="en-US" b="0" dirty="0" smtClean="0">
                <a:solidFill>
                  <a:schemeClr val="tx1">
                    <a:lumMod val="50000"/>
                  </a:schemeClr>
                </a:solidFill>
              </a:rPr>
              <a:t>No protection mechanism for cross-context communication</a:t>
            </a:r>
          </a:p>
          <a:p>
            <a:pPr marL="285750" lvl="0" indent="-285750" defTabSz="914377">
              <a:lnSpc>
                <a:spcPct val="100000"/>
              </a:lnSpc>
              <a:spcBef>
                <a:spcPts val="0"/>
              </a:spcBef>
              <a:buClrTx/>
              <a:buFont typeface="Arial" panose="020B0604020202020204" pitchFamily="34" charset="0"/>
              <a:buChar char="•"/>
            </a:pPr>
            <a:r>
              <a:rPr lang="en-US" sz="2000" b="0" dirty="0" smtClean="0">
                <a:solidFill>
                  <a:schemeClr val="tx1">
                    <a:lumMod val="50000"/>
                  </a:schemeClr>
                </a:solidFill>
              </a:rPr>
              <a:t>Lack of memory guarantee</a:t>
            </a:r>
          </a:p>
        </p:txBody>
      </p:sp>
      <p:sp>
        <p:nvSpPr>
          <p:cNvPr id="31" name="Rounded Rectangle 30"/>
          <p:cNvSpPr/>
          <p:nvPr/>
        </p:nvSpPr>
        <p:spPr>
          <a:xfrm>
            <a:off x="5779168" y="2466067"/>
            <a:ext cx="2200938" cy="3805121"/>
          </a:xfrm>
          <a:prstGeom prst="roundRect">
            <a:avLst>
              <a:gd name="adj" fmla="val 7488"/>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UI Activity</a:t>
            </a:r>
            <a:endParaRPr lang="en-US" dirty="0"/>
          </a:p>
        </p:txBody>
      </p:sp>
      <p:sp>
        <p:nvSpPr>
          <p:cNvPr id="32" name="Rounded Rectangle 31"/>
          <p:cNvSpPr/>
          <p:nvPr/>
        </p:nvSpPr>
        <p:spPr>
          <a:xfrm>
            <a:off x="5876627" y="3463298"/>
            <a:ext cx="1952858" cy="648586"/>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Volume Receiver</a:t>
            </a:r>
            <a:endParaRPr lang="en-US" dirty="0"/>
          </a:p>
        </p:txBody>
      </p:sp>
      <p:sp>
        <p:nvSpPr>
          <p:cNvPr id="33" name="Rounded Rectangle 32"/>
          <p:cNvSpPr/>
          <p:nvPr/>
        </p:nvSpPr>
        <p:spPr>
          <a:xfrm>
            <a:off x="5903209" y="4321850"/>
            <a:ext cx="1952858" cy="654354"/>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ButtonListener</a:t>
            </a:r>
            <a:endParaRPr lang="en-US" dirty="0"/>
          </a:p>
        </p:txBody>
      </p:sp>
      <p:sp>
        <p:nvSpPr>
          <p:cNvPr id="34" name="Rounded Rectangle 33"/>
          <p:cNvSpPr/>
          <p:nvPr/>
        </p:nvSpPr>
        <p:spPr>
          <a:xfrm>
            <a:off x="5912439" y="5215001"/>
            <a:ext cx="1952858" cy="659640"/>
          </a:xfrm>
          <a:prstGeom prst="round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UI Handler</a:t>
            </a:r>
            <a:endParaRPr lang="en-US" dirty="0"/>
          </a:p>
        </p:txBody>
      </p:sp>
      <p:sp>
        <p:nvSpPr>
          <p:cNvPr id="35" name="Rectangle 34"/>
          <p:cNvSpPr/>
          <p:nvPr/>
        </p:nvSpPr>
        <p:spPr>
          <a:xfrm>
            <a:off x="5357407" y="2158290"/>
            <a:ext cx="3012923" cy="307777"/>
          </a:xfrm>
          <a:prstGeom prst="rect">
            <a:avLst/>
          </a:prstGeom>
        </p:spPr>
        <p:txBody>
          <a:bodyPr wrap="square">
            <a:spAutoFit/>
          </a:bodyPr>
          <a:lstStyle/>
          <a:p>
            <a:pPr algn="ctr"/>
            <a:r>
              <a:rPr lang="en-US" altLang="zh-CN" sz="1400" b="1" dirty="0" smtClean="0">
                <a:solidFill>
                  <a:schemeClr val="tx1">
                    <a:lumMod val="50000"/>
                  </a:schemeClr>
                </a:solidFill>
              </a:rPr>
              <a:t>Non Real-time components</a:t>
            </a:r>
            <a:endParaRPr lang="en-US" sz="1400" b="1" dirty="0">
              <a:solidFill>
                <a:schemeClr val="tx1">
                  <a:lumMod val="50000"/>
                </a:schemeClr>
              </a:solidFill>
            </a:endParaRPr>
          </a:p>
        </p:txBody>
      </p:sp>
      <p:sp>
        <p:nvSpPr>
          <p:cNvPr id="36" name="Rounded Rectangle 35"/>
          <p:cNvSpPr/>
          <p:nvPr/>
        </p:nvSpPr>
        <p:spPr>
          <a:xfrm>
            <a:off x="8451484" y="3787591"/>
            <a:ext cx="2200938" cy="1814201"/>
          </a:xfrm>
          <a:prstGeom prst="roundRect">
            <a:avLst>
              <a:gd name="adj" fmla="val 4374"/>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smtClean="0"/>
              <a:t>Audio Processor</a:t>
            </a:r>
          </a:p>
          <a:p>
            <a:pPr algn="ctr"/>
            <a:r>
              <a:rPr lang="en-US" sz="1400" i="1" dirty="0" smtClean="0"/>
              <a:t>(Service)</a:t>
            </a:r>
            <a:endParaRPr lang="en-US" sz="1400" i="1" dirty="0"/>
          </a:p>
        </p:txBody>
      </p:sp>
      <p:sp>
        <p:nvSpPr>
          <p:cNvPr id="37" name="Rounded Rectangle 36"/>
          <p:cNvSpPr/>
          <p:nvPr/>
        </p:nvSpPr>
        <p:spPr>
          <a:xfrm>
            <a:off x="8451483" y="2466067"/>
            <a:ext cx="2200939" cy="1200141"/>
          </a:xfrm>
          <a:prstGeom prst="roundRect">
            <a:avLst>
              <a:gd name="adj" fmla="val 7488"/>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smtClean="0"/>
              <a:t>Audio Recorder</a:t>
            </a:r>
          </a:p>
          <a:p>
            <a:pPr algn="ctr"/>
            <a:r>
              <a:rPr lang="en-US" sz="1400" i="1" dirty="0"/>
              <a:t>(Service)</a:t>
            </a:r>
          </a:p>
          <a:p>
            <a:pPr algn="ctr"/>
            <a:endParaRPr lang="en-US" sz="1400" dirty="0" smtClean="0"/>
          </a:p>
        </p:txBody>
      </p:sp>
      <p:sp>
        <p:nvSpPr>
          <p:cNvPr id="39" name="Rounded Rectangle 38"/>
          <p:cNvSpPr/>
          <p:nvPr/>
        </p:nvSpPr>
        <p:spPr>
          <a:xfrm>
            <a:off x="8570408" y="4355102"/>
            <a:ext cx="1945757" cy="394707"/>
          </a:xfrm>
          <a:prstGeom prst="roundRect">
            <a:avLst>
              <a:gd name="adj" fmla="val 7488"/>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MsgHandler</a:t>
            </a:r>
            <a:endParaRPr lang="en-US" sz="1400" dirty="0"/>
          </a:p>
        </p:txBody>
      </p:sp>
      <p:sp>
        <p:nvSpPr>
          <p:cNvPr id="40" name="Rounded Rectangle 39"/>
          <p:cNvSpPr/>
          <p:nvPr/>
        </p:nvSpPr>
        <p:spPr>
          <a:xfrm>
            <a:off x="8451483" y="5686441"/>
            <a:ext cx="2200939" cy="584748"/>
          </a:xfrm>
          <a:prstGeom prst="roundRect">
            <a:avLst>
              <a:gd name="adj" fmla="val 7488"/>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Output Simulator</a:t>
            </a:r>
          </a:p>
          <a:p>
            <a:pPr algn="ctr"/>
            <a:r>
              <a:rPr lang="en-US" sz="1400" i="1" dirty="0"/>
              <a:t>(Broadcast Receiver</a:t>
            </a:r>
            <a:r>
              <a:rPr lang="en-US" sz="1400" i="1" dirty="0" smtClean="0"/>
              <a:t>)</a:t>
            </a:r>
            <a:endParaRPr lang="en-US" sz="1400" i="1" dirty="0"/>
          </a:p>
        </p:txBody>
      </p:sp>
      <p:sp>
        <p:nvSpPr>
          <p:cNvPr id="41" name="Rounded Rectangle 40"/>
          <p:cNvSpPr/>
          <p:nvPr/>
        </p:nvSpPr>
        <p:spPr>
          <a:xfrm>
            <a:off x="8570409" y="4827794"/>
            <a:ext cx="1945757" cy="604286"/>
          </a:xfrm>
          <a:prstGeom prst="roundRect">
            <a:avLst>
              <a:gd name="adj" fmla="val 7488"/>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Periodic Audio Processing</a:t>
            </a:r>
            <a:r>
              <a:rPr lang="en-US" sz="1400" dirty="0"/>
              <a:t> T</a:t>
            </a:r>
            <a:r>
              <a:rPr lang="en-US" sz="1400" dirty="0" smtClean="0"/>
              <a:t>ask</a:t>
            </a:r>
            <a:endParaRPr lang="en-US" sz="1400" dirty="0"/>
          </a:p>
        </p:txBody>
      </p:sp>
      <p:cxnSp>
        <p:nvCxnSpPr>
          <p:cNvPr id="43" name="Straight Connector 42"/>
          <p:cNvCxnSpPr/>
          <p:nvPr/>
        </p:nvCxnSpPr>
        <p:spPr>
          <a:xfrm flipH="1">
            <a:off x="8215804" y="2158290"/>
            <a:ext cx="21449" cy="4086454"/>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44" name="Rectangle 43"/>
          <p:cNvSpPr/>
          <p:nvPr/>
        </p:nvSpPr>
        <p:spPr>
          <a:xfrm>
            <a:off x="8548961" y="2158290"/>
            <a:ext cx="2103461" cy="307777"/>
          </a:xfrm>
          <a:prstGeom prst="rect">
            <a:avLst/>
          </a:prstGeom>
        </p:spPr>
        <p:txBody>
          <a:bodyPr wrap="none">
            <a:spAutoFit/>
          </a:bodyPr>
          <a:lstStyle/>
          <a:p>
            <a:r>
              <a:rPr lang="en-US" altLang="zh-CN" sz="1400" b="1" dirty="0" smtClean="0">
                <a:solidFill>
                  <a:schemeClr val="tx1">
                    <a:lumMod val="50000"/>
                  </a:schemeClr>
                </a:solidFill>
              </a:rPr>
              <a:t>Real-time components</a:t>
            </a:r>
            <a:endParaRPr lang="en-US" sz="1400" b="1" dirty="0">
              <a:solidFill>
                <a:schemeClr val="tx1">
                  <a:lumMod val="50000"/>
                </a:schemeClr>
              </a:solidFill>
            </a:endParaRPr>
          </a:p>
        </p:txBody>
      </p:sp>
      <p:cxnSp>
        <p:nvCxnSpPr>
          <p:cNvPr id="46" name="Straight Arrow Connector 45"/>
          <p:cNvCxnSpPr/>
          <p:nvPr/>
        </p:nvCxnSpPr>
        <p:spPr>
          <a:xfrm>
            <a:off x="7840298" y="4594769"/>
            <a:ext cx="73011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7" name="Elbow Connector 46"/>
          <p:cNvCxnSpPr/>
          <p:nvPr/>
        </p:nvCxnSpPr>
        <p:spPr>
          <a:xfrm>
            <a:off x="7829485" y="3734426"/>
            <a:ext cx="740923" cy="764865"/>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49" name="Straight Arrow Connector 48"/>
          <p:cNvCxnSpPr/>
          <p:nvPr/>
        </p:nvCxnSpPr>
        <p:spPr>
          <a:xfrm flipH="1">
            <a:off x="7829485" y="5327933"/>
            <a:ext cx="7409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0" name="Straight Arrow Connector 49"/>
          <p:cNvCxnSpPr>
            <a:stCxn id="33" idx="2"/>
            <a:endCxn id="34" idx="0"/>
          </p:cNvCxnSpPr>
          <p:nvPr/>
        </p:nvCxnSpPr>
        <p:spPr>
          <a:xfrm>
            <a:off x="6879638" y="4976204"/>
            <a:ext cx="9230" cy="23879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1" name="Straight Arrow Connector 50"/>
          <p:cNvCxnSpPr>
            <a:stCxn id="53" idx="2"/>
            <a:endCxn id="39" idx="0"/>
          </p:cNvCxnSpPr>
          <p:nvPr/>
        </p:nvCxnSpPr>
        <p:spPr>
          <a:xfrm>
            <a:off x="9543287" y="3617464"/>
            <a:ext cx="0" cy="7376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3" name="Rounded Rectangle 52"/>
          <p:cNvSpPr/>
          <p:nvPr/>
        </p:nvSpPr>
        <p:spPr>
          <a:xfrm>
            <a:off x="8729899" y="3013178"/>
            <a:ext cx="1626775" cy="604286"/>
          </a:xfrm>
          <a:prstGeom prst="roundRect">
            <a:avLst>
              <a:gd name="adj" fmla="val 7488"/>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Periodic </a:t>
            </a:r>
            <a:r>
              <a:rPr lang="en-US" sz="1400" dirty="0"/>
              <a:t>A</a:t>
            </a:r>
            <a:r>
              <a:rPr lang="en-US" sz="1400" dirty="0" smtClean="0"/>
              <a:t>udio Recording Task</a:t>
            </a:r>
            <a:endParaRPr lang="en-US" sz="1400" dirty="0"/>
          </a:p>
        </p:txBody>
      </p:sp>
      <p:cxnSp>
        <p:nvCxnSpPr>
          <p:cNvPr id="54" name="Straight Arrow Connector 53"/>
          <p:cNvCxnSpPr>
            <a:stCxn id="41" idx="2"/>
            <a:endCxn id="40" idx="0"/>
          </p:cNvCxnSpPr>
          <p:nvPr/>
        </p:nvCxnSpPr>
        <p:spPr>
          <a:xfrm>
            <a:off x="9543288" y="5432080"/>
            <a:ext cx="8665" cy="25436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15062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a:xfrm>
            <a:off x="829338" y="2302029"/>
            <a:ext cx="6071191" cy="3524613"/>
          </a:xfrm>
        </p:spPr>
        <p:txBody>
          <a:bodyPr/>
          <a:lstStyle/>
          <a:p>
            <a:pPr marL="228603" indent="-342900">
              <a:buFont typeface="Arial" panose="020B0604020202020204" pitchFamily="34" charset="0"/>
              <a:buChar char="•"/>
            </a:pPr>
            <a:r>
              <a:rPr lang="en-US" sz="2000" dirty="0">
                <a:solidFill>
                  <a:schemeClr val="tx1">
                    <a:lumMod val="50000"/>
                  </a:schemeClr>
                </a:solidFill>
              </a:rPr>
              <a:t>Declarative real-time components</a:t>
            </a:r>
          </a:p>
          <a:p>
            <a:pPr marL="228603" indent="-342900">
              <a:buFont typeface="Arial" panose="020B0604020202020204" pitchFamily="34" charset="0"/>
              <a:buChar char="•"/>
            </a:pPr>
            <a:r>
              <a:rPr lang="en-US" sz="2000" dirty="0">
                <a:solidFill>
                  <a:schemeClr val="tx1">
                    <a:lumMod val="50000"/>
                  </a:schemeClr>
                </a:solidFill>
              </a:rPr>
              <a:t>Real-time communication channel</a:t>
            </a:r>
          </a:p>
          <a:p>
            <a:pPr marL="228603" indent="-342900">
              <a:buFont typeface="Arial" panose="020B0604020202020204" pitchFamily="34" charset="0"/>
              <a:buChar char="•"/>
            </a:pPr>
            <a:r>
              <a:rPr lang="en-US" sz="2000" dirty="0">
                <a:solidFill>
                  <a:schemeClr val="tx1">
                    <a:lumMod val="50000"/>
                  </a:schemeClr>
                </a:solidFill>
              </a:rPr>
              <a:t>Memory </a:t>
            </a:r>
            <a:r>
              <a:rPr lang="en-US" sz="2000" dirty="0" smtClean="0">
                <a:solidFill>
                  <a:schemeClr val="tx1">
                    <a:lumMod val="50000"/>
                  </a:schemeClr>
                </a:solidFill>
              </a:rPr>
              <a:t>guarantee with </a:t>
            </a:r>
            <a:r>
              <a:rPr lang="en-US" sz="2000" dirty="0">
                <a:solidFill>
                  <a:schemeClr val="tx1">
                    <a:lumMod val="50000"/>
                  </a:schemeClr>
                </a:solidFill>
              </a:rPr>
              <a:t>region-based </a:t>
            </a:r>
            <a:r>
              <a:rPr lang="en-US" sz="2000" dirty="0" smtClean="0">
                <a:solidFill>
                  <a:schemeClr val="tx1">
                    <a:lumMod val="50000"/>
                  </a:schemeClr>
                </a:solidFill>
              </a:rPr>
              <a:t>allocation</a:t>
            </a:r>
            <a:endParaRPr lang="en-US" sz="2000" dirty="0" smtClean="0">
              <a:solidFill>
                <a:srgbClr val="666666">
                  <a:lumMod val="50000"/>
                </a:srgbClr>
              </a:solidFill>
            </a:endParaRPr>
          </a:p>
          <a:p>
            <a:pPr marL="285750" lvl="0" indent="-285750">
              <a:buFont typeface="Arial" panose="020B0604020202020204" pitchFamily="34" charset="0"/>
              <a:buChar char="•"/>
            </a:pPr>
            <a:r>
              <a:rPr lang="en-US" sz="2000" dirty="0" smtClean="0">
                <a:solidFill>
                  <a:srgbClr val="666666">
                    <a:lumMod val="50000"/>
                  </a:srgbClr>
                </a:solidFill>
              </a:rPr>
              <a:t>Design </a:t>
            </a:r>
            <a:r>
              <a:rPr lang="en-US" sz="2000" dirty="0">
                <a:solidFill>
                  <a:srgbClr val="666666">
                    <a:lumMod val="50000"/>
                  </a:srgbClr>
                </a:solidFill>
              </a:rPr>
              <a:t>principles: </a:t>
            </a:r>
          </a:p>
          <a:p>
            <a:pPr marL="685792" lvl="1" indent="-342900">
              <a:buFont typeface="Arial" panose="020B0604020202020204" pitchFamily="34" charset="0"/>
              <a:buChar char="–"/>
            </a:pPr>
            <a:r>
              <a:rPr lang="en-US" dirty="0">
                <a:solidFill>
                  <a:srgbClr val="666666">
                    <a:lumMod val="50000"/>
                  </a:srgbClr>
                </a:solidFill>
              </a:rPr>
              <a:t>Retains a similar </a:t>
            </a:r>
            <a:r>
              <a:rPr lang="en-US" altLang="zh-CN" dirty="0">
                <a:solidFill>
                  <a:srgbClr val="666666">
                    <a:lumMod val="50000"/>
                  </a:srgbClr>
                </a:solidFill>
              </a:rPr>
              <a:t>application style of Android</a:t>
            </a:r>
            <a:endParaRPr lang="en-US" dirty="0">
              <a:solidFill>
                <a:srgbClr val="666666">
                  <a:lumMod val="50000"/>
                </a:srgbClr>
              </a:solidFill>
            </a:endParaRPr>
          </a:p>
          <a:p>
            <a:pPr marL="685792" lvl="1" indent="-342900">
              <a:buFont typeface="Arial" panose="020B0604020202020204" pitchFamily="34" charset="0"/>
              <a:buChar char="–"/>
            </a:pPr>
            <a:r>
              <a:rPr lang="en-US" dirty="0">
                <a:solidFill>
                  <a:srgbClr val="666666">
                    <a:lumMod val="50000"/>
                  </a:srgbClr>
                </a:solidFill>
              </a:rPr>
              <a:t>Minimizes code </a:t>
            </a:r>
            <a:r>
              <a:rPr lang="en-US" dirty="0" smtClean="0">
                <a:solidFill>
                  <a:srgbClr val="666666">
                    <a:lumMod val="50000"/>
                  </a:srgbClr>
                </a:solidFill>
              </a:rPr>
              <a:t>complexity</a:t>
            </a:r>
            <a:r>
              <a:rPr lang="en-US" dirty="0" smtClean="0">
                <a:solidFill>
                  <a:schemeClr val="tx1">
                    <a:lumMod val="50000"/>
                  </a:schemeClr>
                </a:solidFill>
              </a:rPr>
              <a:t> in application</a:t>
            </a:r>
            <a:endParaRPr lang="en-US" dirty="0" smtClean="0">
              <a:solidFill>
                <a:srgbClr val="666666">
                  <a:lumMod val="50000"/>
                </a:srgbClr>
              </a:solidFill>
            </a:endParaRPr>
          </a:p>
          <a:p>
            <a:pPr marL="685792" lvl="1" indent="-342900">
              <a:buFont typeface="Arial" panose="020B0604020202020204" pitchFamily="34" charset="0"/>
              <a:buChar char="–"/>
            </a:pPr>
            <a:r>
              <a:rPr lang="en-US" dirty="0" smtClean="0">
                <a:solidFill>
                  <a:srgbClr val="666666">
                    <a:lumMod val="50000"/>
                  </a:srgbClr>
                </a:solidFill>
              </a:rPr>
              <a:t>Enables application validation with real-time configuration prior </a:t>
            </a:r>
            <a:r>
              <a:rPr lang="en-US" dirty="0">
                <a:solidFill>
                  <a:srgbClr val="666666">
                    <a:lumMod val="50000"/>
                  </a:srgbClr>
                </a:solidFill>
              </a:rPr>
              <a:t>to execution</a:t>
            </a:r>
          </a:p>
          <a:p>
            <a:endParaRPr lang="en-US" sz="2000" dirty="0">
              <a:solidFill>
                <a:schemeClr val="tx1">
                  <a:lumMod val="50000"/>
                </a:schemeClr>
              </a:solidFill>
            </a:endParaRPr>
          </a:p>
        </p:txBody>
      </p:sp>
      <p:sp>
        <p:nvSpPr>
          <p:cNvPr id="2" name="Title 1"/>
          <p:cNvSpPr>
            <a:spLocks noGrp="1"/>
          </p:cNvSpPr>
          <p:nvPr>
            <p:ph type="title"/>
          </p:nvPr>
        </p:nvSpPr>
        <p:spPr/>
        <p:txBody>
          <a:bodyPr/>
          <a:lstStyle/>
          <a:p>
            <a:r>
              <a:rPr lang="en-US" dirty="0" smtClean="0"/>
              <a:t>Solution: A New Programming Model in RTDroid</a:t>
            </a:r>
            <a:endParaRPr lang="en-US" dirty="0"/>
          </a:p>
        </p:txBody>
      </p:sp>
      <p:sp>
        <p:nvSpPr>
          <p:cNvPr id="4" name="Title 4"/>
          <p:cNvSpPr txBox="1">
            <a:spLocks/>
          </p:cNvSpPr>
          <p:nvPr/>
        </p:nvSpPr>
        <p:spPr>
          <a:xfrm>
            <a:off x="566928" y="1316736"/>
            <a:ext cx="10515600" cy="86843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0" kern="1200" baseline="0">
                <a:solidFill>
                  <a:schemeClr val="tx2"/>
                </a:solidFill>
                <a:latin typeface="+mj-lt"/>
                <a:ea typeface="Georgia" charset="0"/>
                <a:cs typeface="Georgia" charset="0"/>
              </a:defRPr>
            </a:lvl1pPr>
          </a:lstStyle>
          <a:p>
            <a:endParaRPr lang="en-US" dirty="0"/>
          </a:p>
        </p:txBody>
      </p:sp>
      <p:sp>
        <p:nvSpPr>
          <p:cNvPr id="11" name="Rectangle 10"/>
          <p:cNvSpPr/>
          <p:nvPr/>
        </p:nvSpPr>
        <p:spPr>
          <a:xfrm>
            <a:off x="340404" y="5911702"/>
            <a:ext cx="10742124" cy="707886"/>
          </a:xfrm>
          <a:prstGeom prst="rect">
            <a:avLst/>
          </a:prstGeom>
        </p:spPr>
        <p:txBody>
          <a:bodyPr wrap="square">
            <a:spAutoFit/>
          </a:bodyPr>
          <a:lstStyle/>
          <a:p>
            <a:r>
              <a:rPr lang="en-US" altLang="zh-CN" sz="1000" dirty="0" smtClean="0">
                <a:solidFill>
                  <a:schemeClr val="tx1">
                    <a:lumMod val="75000"/>
                  </a:schemeClr>
                </a:solidFill>
              </a:rPr>
              <a:t> [1] </a:t>
            </a:r>
            <a:r>
              <a:rPr lang="en-US" sz="1000" dirty="0">
                <a:solidFill>
                  <a:schemeClr val="tx1">
                    <a:lumMod val="75000"/>
                  </a:schemeClr>
                </a:solidFill>
              </a:rPr>
              <a:t>RTDroid: A Design for Real-Time </a:t>
            </a:r>
            <a:r>
              <a:rPr lang="en-US" sz="1000" dirty="0" smtClean="0">
                <a:solidFill>
                  <a:schemeClr val="tx1">
                    <a:lumMod val="75000"/>
                  </a:schemeClr>
                </a:solidFill>
              </a:rPr>
              <a:t>Android in  the </a:t>
            </a:r>
            <a:r>
              <a:rPr lang="en-US" sz="1000" i="1" dirty="0" smtClean="0">
                <a:solidFill>
                  <a:schemeClr val="tx1">
                    <a:lumMod val="75000"/>
                  </a:schemeClr>
                </a:solidFill>
              </a:rPr>
              <a:t>11th </a:t>
            </a:r>
            <a:r>
              <a:rPr lang="en-US" sz="1000" i="1" dirty="0">
                <a:solidFill>
                  <a:schemeClr val="tx1">
                    <a:lumMod val="75000"/>
                  </a:schemeClr>
                </a:solidFill>
              </a:rPr>
              <a:t>International Workshop on Java Technologies for Real-Time and Embedded Systems (</a:t>
            </a:r>
            <a:r>
              <a:rPr lang="en-US" sz="1000" b="1" i="1" dirty="0">
                <a:solidFill>
                  <a:schemeClr val="tx1">
                    <a:lumMod val="75000"/>
                  </a:schemeClr>
                </a:solidFill>
              </a:rPr>
              <a:t>JTRES</a:t>
            </a:r>
            <a:r>
              <a:rPr lang="en-US" sz="1000" i="1" dirty="0">
                <a:solidFill>
                  <a:schemeClr val="tx1">
                    <a:lumMod val="75000"/>
                  </a:schemeClr>
                </a:solidFill>
              </a:rPr>
              <a:t>) </a:t>
            </a:r>
            <a:r>
              <a:rPr lang="en-US" sz="1000" i="1" dirty="0" smtClean="0">
                <a:solidFill>
                  <a:schemeClr val="tx1">
                    <a:lumMod val="75000"/>
                  </a:schemeClr>
                </a:solidFill>
              </a:rPr>
              <a:t>2013</a:t>
            </a:r>
            <a:endParaRPr lang="en-US" altLang="zh-CN" sz="1000" dirty="0" smtClean="0">
              <a:solidFill>
                <a:schemeClr val="tx1">
                  <a:lumMod val="75000"/>
                </a:schemeClr>
              </a:solidFill>
            </a:endParaRPr>
          </a:p>
          <a:p>
            <a:pPr lvl="0"/>
            <a:r>
              <a:rPr lang="en-US" altLang="zh-CN" sz="1000" dirty="0" smtClean="0">
                <a:solidFill>
                  <a:schemeClr val="tx1">
                    <a:lumMod val="75000"/>
                  </a:schemeClr>
                </a:solidFill>
              </a:rPr>
              <a:t> [2] </a:t>
            </a:r>
            <a:r>
              <a:rPr lang="en-US" altLang="zh-CN" sz="1000" dirty="0">
                <a:solidFill>
                  <a:schemeClr val="tx1">
                    <a:lumMod val="75000"/>
                  </a:schemeClr>
                </a:solidFill>
              </a:rPr>
              <a:t>Real-Time Android with RTDroid. In </a:t>
            </a:r>
            <a:r>
              <a:rPr lang="en-US" altLang="zh-CN" sz="1000" dirty="0" smtClean="0">
                <a:solidFill>
                  <a:schemeClr val="tx1">
                    <a:lumMod val="75000"/>
                  </a:schemeClr>
                </a:solidFill>
              </a:rPr>
              <a:t>the International Conference </a:t>
            </a:r>
            <a:r>
              <a:rPr lang="en-US" altLang="zh-CN" sz="1000" dirty="0">
                <a:solidFill>
                  <a:schemeClr val="tx1">
                    <a:lumMod val="75000"/>
                  </a:schemeClr>
                </a:solidFill>
              </a:rPr>
              <a:t>on Mobile Systems, Applications, and </a:t>
            </a:r>
            <a:r>
              <a:rPr lang="en-US" altLang="zh-CN" sz="1000" dirty="0" smtClean="0">
                <a:solidFill>
                  <a:schemeClr val="tx1">
                    <a:lumMod val="75000"/>
                  </a:schemeClr>
                </a:solidFill>
              </a:rPr>
              <a:t>Services  (</a:t>
            </a:r>
            <a:r>
              <a:rPr lang="en-US" altLang="zh-CN" sz="1000" b="1" dirty="0" err="1" smtClean="0">
                <a:solidFill>
                  <a:schemeClr val="tx1">
                    <a:lumMod val="75000"/>
                  </a:schemeClr>
                </a:solidFill>
              </a:rPr>
              <a:t>Mobisys</a:t>
            </a:r>
            <a:r>
              <a:rPr lang="en-US" altLang="zh-CN" sz="1000" dirty="0" smtClean="0">
                <a:solidFill>
                  <a:schemeClr val="tx1">
                    <a:lumMod val="75000"/>
                  </a:schemeClr>
                </a:solidFill>
              </a:rPr>
              <a:t>) 2014</a:t>
            </a:r>
          </a:p>
          <a:p>
            <a:pPr lvl="0"/>
            <a:r>
              <a:rPr lang="en-US" altLang="zh-CN" sz="1000" dirty="0">
                <a:solidFill>
                  <a:schemeClr val="tx1">
                    <a:lumMod val="75000"/>
                  </a:schemeClr>
                </a:solidFill>
              </a:rPr>
              <a:t> </a:t>
            </a:r>
            <a:r>
              <a:rPr lang="en-US" altLang="zh-CN" sz="1000" dirty="0" smtClean="0">
                <a:solidFill>
                  <a:schemeClr val="tx1">
                    <a:lumMod val="75000"/>
                  </a:schemeClr>
                </a:solidFill>
              </a:rPr>
              <a:t>[3] </a:t>
            </a:r>
            <a:r>
              <a:rPr lang="en-US" sz="1000" dirty="0">
                <a:solidFill>
                  <a:schemeClr val="tx1">
                    <a:lumMod val="75000"/>
                  </a:schemeClr>
                </a:solidFill>
              </a:rPr>
              <a:t>(Journal) RTDroid: A Design for Real-Time </a:t>
            </a:r>
            <a:r>
              <a:rPr lang="en-US" sz="1000" dirty="0" smtClean="0">
                <a:solidFill>
                  <a:schemeClr val="tx1">
                    <a:lumMod val="75000"/>
                  </a:schemeClr>
                </a:solidFill>
              </a:rPr>
              <a:t>Android </a:t>
            </a:r>
            <a:r>
              <a:rPr lang="en-US" sz="1000" i="1" dirty="0" smtClean="0">
                <a:solidFill>
                  <a:schemeClr val="tx1">
                    <a:lumMod val="75000"/>
                  </a:schemeClr>
                </a:solidFill>
              </a:rPr>
              <a:t>in the </a:t>
            </a:r>
            <a:r>
              <a:rPr lang="en-US" sz="1000" i="1" dirty="0">
                <a:solidFill>
                  <a:schemeClr val="tx1">
                    <a:lumMod val="75000"/>
                  </a:schemeClr>
                </a:solidFill>
              </a:rPr>
              <a:t>IEEE Transactions on Mobile </a:t>
            </a:r>
            <a:r>
              <a:rPr lang="en-US" sz="1000" i="1" dirty="0" smtClean="0">
                <a:solidFill>
                  <a:schemeClr val="tx1">
                    <a:lumMod val="75000"/>
                  </a:schemeClr>
                </a:solidFill>
              </a:rPr>
              <a:t>Computing (</a:t>
            </a:r>
            <a:r>
              <a:rPr lang="en-US" sz="1000" b="1" i="1" dirty="0" smtClean="0">
                <a:solidFill>
                  <a:schemeClr val="tx1">
                    <a:lumMod val="75000"/>
                  </a:schemeClr>
                </a:solidFill>
              </a:rPr>
              <a:t>TMC</a:t>
            </a:r>
            <a:r>
              <a:rPr lang="en-US" sz="1000" i="1" dirty="0" smtClean="0">
                <a:solidFill>
                  <a:schemeClr val="tx1">
                    <a:lumMod val="75000"/>
                  </a:schemeClr>
                </a:solidFill>
              </a:rPr>
              <a:t>)</a:t>
            </a:r>
          </a:p>
          <a:p>
            <a:r>
              <a:rPr lang="en-US" altLang="zh-CN" sz="1000" i="1" dirty="0">
                <a:solidFill>
                  <a:schemeClr val="tx1">
                    <a:lumMod val="75000"/>
                  </a:schemeClr>
                </a:solidFill>
              </a:rPr>
              <a:t> </a:t>
            </a:r>
            <a:r>
              <a:rPr lang="en-US" altLang="zh-CN" sz="1000" dirty="0" smtClean="0">
                <a:solidFill>
                  <a:schemeClr val="tx1">
                    <a:lumMod val="75000"/>
                  </a:schemeClr>
                </a:solidFill>
              </a:rPr>
              <a:t>[4] </a:t>
            </a:r>
            <a:r>
              <a:rPr lang="en-US" sz="1000" dirty="0">
                <a:solidFill>
                  <a:schemeClr val="tx1">
                    <a:lumMod val="75000"/>
                  </a:schemeClr>
                </a:solidFill>
              </a:rPr>
              <a:t>Real-Time Sensing on </a:t>
            </a:r>
            <a:r>
              <a:rPr lang="en-US" sz="1000" dirty="0" smtClean="0">
                <a:solidFill>
                  <a:schemeClr val="tx1">
                    <a:lumMod val="75000"/>
                  </a:schemeClr>
                </a:solidFill>
              </a:rPr>
              <a:t>Android  inn </a:t>
            </a:r>
            <a:r>
              <a:rPr lang="en-US" sz="1000" i="1" dirty="0" smtClean="0">
                <a:solidFill>
                  <a:schemeClr val="tx1">
                    <a:lumMod val="75000"/>
                  </a:schemeClr>
                </a:solidFill>
              </a:rPr>
              <a:t>The </a:t>
            </a:r>
            <a:r>
              <a:rPr lang="en-US" sz="1000" i="1" dirty="0">
                <a:solidFill>
                  <a:schemeClr val="tx1">
                    <a:lumMod val="75000"/>
                  </a:schemeClr>
                </a:solidFill>
              </a:rPr>
              <a:t>12th International Workshop on Java Technologies for Real-time and Embedded Systems </a:t>
            </a:r>
            <a:r>
              <a:rPr lang="en-US" sz="1000" b="1" i="1" dirty="0">
                <a:solidFill>
                  <a:schemeClr val="tx1">
                    <a:lumMod val="75000"/>
                  </a:schemeClr>
                </a:solidFill>
              </a:rPr>
              <a:t>(JTRES)</a:t>
            </a:r>
            <a:r>
              <a:rPr lang="en-US" sz="1000" i="1" dirty="0">
                <a:solidFill>
                  <a:schemeClr val="tx1">
                    <a:lumMod val="75000"/>
                  </a:schemeClr>
                </a:solidFill>
              </a:rPr>
              <a:t> </a:t>
            </a:r>
            <a:r>
              <a:rPr lang="en-US" sz="1000" i="1" dirty="0" smtClean="0">
                <a:solidFill>
                  <a:schemeClr val="tx1">
                    <a:lumMod val="75000"/>
                  </a:schemeClr>
                </a:solidFill>
              </a:rPr>
              <a:t>2014</a:t>
            </a:r>
            <a:endParaRPr lang="en-US" sz="1000" i="1" dirty="0">
              <a:solidFill>
                <a:schemeClr val="tx1">
                  <a:lumMod val="75000"/>
                </a:schemeClr>
              </a:solidFill>
            </a:endParaRPr>
          </a:p>
        </p:txBody>
      </p:sp>
      <p:sp>
        <p:nvSpPr>
          <p:cNvPr id="12" name="圆角矩形 23"/>
          <p:cNvSpPr/>
          <p:nvPr/>
        </p:nvSpPr>
        <p:spPr bwMode="auto">
          <a:xfrm>
            <a:off x="7079548" y="2359920"/>
            <a:ext cx="1586719" cy="516266"/>
          </a:xfrm>
          <a:prstGeom prst="roundRect">
            <a:avLst>
              <a:gd name="adj" fmla="val 6165"/>
            </a:avLst>
          </a:prstGeom>
          <a:solidFill>
            <a:srgbClr val="00B050">
              <a:alpha val="50000"/>
            </a:srgbClr>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rPr>
              <a:t>Android </a:t>
            </a:r>
          </a:p>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rPr>
              <a:t>Applications</a:t>
            </a:r>
            <a:endParaRPr kumimoji="0" lang="en-US" sz="1400" b="1" i="0" u="none" strike="noStrike" cap="none" normalizeH="0" baseline="0" dirty="0" smtClean="0">
              <a:ln>
                <a:noFill/>
              </a:ln>
              <a:solidFill>
                <a:schemeClr val="bg1"/>
              </a:solidFill>
              <a:effectLst/>
            </a:endParaRPr>
          </a:p>
        </p:txBody>
      </p:sp>
      <p:sp>
        <p:nvSpPr>
          <p:cNvPr id="13" name="圆角矩形 23"/>
          <p:cNvSpPr/>
          <p:nvPr/>
        </p:nvSpPr>
        <p:spPr bwMode="auto">
          <a:xfrm>
            <a:off x="7079548" y="2925542"/>
            <a:ext cx="1591081" cy="516266"/>
          </a:xfrm>
          <a:prstGeom prst="roundRect">
            <a:avLst>
              <a:gd name="adj" fmla="val 6165"/>
            </a:avLst>
          </a:prstGeom>
          <a:solidFill>
            <a:srgbClr val="00B050">
              <a:alpha val="50000"/>
            </a:srgbClr>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sz="1400" b="1" dirty="0" smtClean="0">
                <a:solidFill>
                  <a:schemeClr val="bg1"/>
                </a:solidFill>
              </a:rPr>
              <a:t>Android Framework</a:t>
            </a:r>
            <a:endParaRPr kumimoji="0" lang="en-US" sz="1400" b="1" i="0" u="none" strike="noStrike" cap="none" normalizeH="0" baseline="0" dirty="0" smtClean="0">
              <a:ln>
                <a:noFill/>
              </a:ln>
              <a:solidFill>
                <a:schemeClr val="bg1"/>
              </a:solidFill>
              <a:effectLst/>
            </a:endParaRPr>
          </a:p>
        </p:txBody>
      </p:sp>
      <p:sp>
        <p:nvSpPr>
          <p:cNvPr id="14" name="圆角矩形 23"/>
          <p:cNvSpPr/>
          <p:nvPr/>
        </p:nvSpPr>
        <p:spPr bwMode="auto">
          <a:xfrm>
            <a:off x="7079548" y="3491831"/>
            <a:ext cx="1591081" cy="356713"/>
          </a:xfrm>
          <a:prstGeom prst="roundRect">
            <a:avLst>
              <a:gd name="adj" fmla="val 6165"/>
            </a:avLst>
          </a:prstGeom>
          <a:solidFill>
            <a:srgbClr val="00B050">
              <a:alpha val="50000"/>
            </a:srgbClr>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bg1"/>
                </a:solidFill>
                <a:effectLst/>
              </a:rPr>
              <a:t>Dalvik</a:t>
            </a:r>
            <a:r>
              <a:rPr kumimoji="0" lang="en-US" sz="1400" b="1" i="0" u="none" strike="noStrike" cap="none" normalizeH="0" dirty="0" smtClean="0">
                <a:ln>
                  <a:noFill/>
                </a:ln>
                <a:solidFill>
                  <a:schemeClr val="bg1"/>
                </a:solidFill>
                <a:effectLst/>
              </a:rPr>
              <a:t> / ART</a:t>
            </a:r>
          </a:p>
        </p:txBody>
      </p:sp>
      <p:sp>
        <p:nvSpPr>
          <p:cNvPr id="16" name="圆角矩形 23"/>
          <p:cNvSpPr/>
          <p:nvPr/>
        </p:nvSpPr>
        <p:spPr bwMode="auto">
          <a:xfrm>
            <a:off x="8924103" y="2925543"/>
            <a:ext cx="1503814" cy="516266"/>
          </a:xfrm>
          <a:prstGeom prst="roundRect">
            <a:avLst>
              <a:gd name="adj" fmla="val 6165"/>
            </a:avLst>
          </a:prstGeom>
          <a:solidFill>
            <a:schemeClr val="tx2">
              <a:lumMod val="60000"/>
              <a:lumOff val="40000"/>
              <a:alpha val="50000"/>
            </a:schemeClr>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bg1"/>
                </a:solidFill>
                <a:effectLst/>
              </a:rPr>
              <a:t>RTDroid</a:t>
            </a:r>
            <a:r>
              <a:rPr kumimoji="0" lang="en-US" altLang="zh-CN" sz="1400" b="1" i="0" u="none" strike="noStrike" cap="none" normalizeH="0" dirty="0" smtClean="0">
                <a:ln>
                  <a:noFill/>
                </a:ln>
                <a:solidFill>
                  <a:schemeClr val="bg1"/>
                </a:solidFill>
                <a:effectLst/>
              </a:rPr>
              <a:t> </a:t>
            </a:r>
            <a:r>
              <a:rPr lang="en-US" altLang="zh-CN" sz="1400" b="1" dirty="0" smtClean="0">
                <a:solidFill>
                  <a:schemeClr val="bg1"/>
                </a:solidFill>
              </a:rPr>
              <a:t>Framework</a:t>
            </a:r>
            <a:endParaRPr kumimoji="0" lang="en-US" sz="1400" b="1" i="0" u="none" strike="noStrike" cap="none" normalizeH="0" baseline="0" dirty="0" smtClean="0">
              <a:ln>
                <a:noFill/>
              </a:ln>
              <a:solidFill>
                <a:schemeClr val="bg1"/>
              </a:solidFill>
              <a:effectLst/>
            </a:endParaRPr>
          </a:p>
        </p:txBody>
      </p:sp>
      <p:sp>
        <p:nvSpPr>
          <p:cNvPr id="17" name="圆角矩形 23"/>
          <p:cNvSpPr/>
          <p:nvPr/>
        </p:nvSpPr>
        <p:spPr bwMode="auto">
          <a:xfrm>
            <a:off x="7001027" y="4354116"/>
            <a:ext cx="3567174" cy="412318"/>
          </a:xfrm>
          <a:prstGeom prst="roundRect">
            <a:avLst>
              <a:gd name="adj" fmla="val 6165"/>
            </a:avLst>
          </a:prstGeom>
          <a:solidFill>
            <a:schemeClr val="accent1">
              <a:lumMod val="60000"/>
              <a:lumOff val="40000"/>
              <a:alpha val="50000"/>
            </a:schemeClr>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sz="1400" b="1" dirty="0" smtClean="0">
                <a:solidFill>
                  <a:schemeClr val="bg1"/>
                </a:solidFill>
              </a:rPr>
              <a:t>A</a:t>
            </a:r>
            <a:r>
              <a:rPr kumimoji="0" lang="en-US" altLang="zh-CN" sz="1400" b="1" i="0" u="none" strike="noStrike" cap="none" normalizeH="0" baseline="0" dirty="0" smtClean="0">
                <a:ln>
                  <a:noFill/>
                </a:ln>
                <a:solidFill>
                  <a:schemeClr val="bg1"/>
                </a:solidFill>
                <a:effectLst/>
              </a:rPr>
              <a:t>ndroid</a:t>
            </a:r>
            <a:r>
              <a:rPr kumimoji="0" lang="en-US" altLang="zh-CN" sz="1400" b="1" i="0" u="none" strike="noStrike" cap="none" normalizeH="0" dirty="0" smtClean="0">
                <a:ln>
                  <a:noFill/>
                </a:ln>
                <a:solidFill>
                  <a:schemeClr val="bg1"/>
                </a:solidFill>
                <a:effectLst/>
              </a:rPr>
              <a:t> Linux Kernel with RT Patch</a:t>
            </a:r>
            <a:endParaRPr kumimoji="0" lang="en-US" sz="1400" b="1" i="0" u="none" strike="noStrike" cap="none" normalizeH="0" dirty="0" smtClean="0">
              <a:ln>
                <a:noFill/>
              </a:ln>
              <a:solidFill>
                <a:schemeClr val="bg1"/>
              </a:solidFill>
              <a:effectLst/>
            </a:endParaRPr>
          </a:p>
        </p:txBody>
      </p:sp>
      <p:sp>
        <p:nvSpPr>
          <p:cNvPr id="18" name="圆角矩形 23"/>
          <p:cNvSpPr/>
          <p:nvPr/>
        </p:nvSpPr>
        <p:spPr bwMode="auto">
          <a:xfrm>
            <a:off x="8937443" y="3491831"/>
            <a:ext cx="1490473" cy="356713"/>
          </a:xfrm>
          <a:prstGeom prst="roundRect">
            <a:avLst>
              <a:gd name="adj" fmla="val 6165"/>
            </a:avLst>
          </a:prstGeom>
          <a:solidFill>
            <a:schemeClr val="accent1">
              <a:lumMod val="60000"/>
              <a:lumOff val="40000"/>
              <a:alpha val="50000"/>
            </a:schemeClr>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sz="1400" b="1" dirty="0" smtClean="0">
                <a:solidFill>
                  <a:schemeClr val="bg1"/>
                </a:solidFill>
              </a:rPr>
              <a:t>Fiji Java VM</a:t>
            </a:r>
            <a:endParaRPr kumimoji="0" lang="en-US" sz="1400" b="1" i="0" u="none" strike="noStrike" cap="none" normalizeH="0" dirty="0" smtClean="0">
              <a:ln>
                <a:noFill/>
              </a:ln>
              <a:solidFill>
                <a:schemeClr val="bg1"/>
              </a:solidFill>
              <a:effectLst/>
            </a:endParaRPr>
          </a:p>
        </p:txBody>
      </p:sp>
      <p:sp>
        <p:nvSpPr>
          <p:cNvPr id="20" name="圆角矩形 23"/>
          <p:cNvSpPr/>
          <p:nvPr/>
        </p:nvSpPr>
        <p:spPr bwMode="auto">
          <a:xfrm>
            <a:off x="8924101" y="2359920"/>
            <a:ext cx="1503815" cy="516266"/>
          </a:xfrm>
          <a:prstGeom prst="roundRect">
            <a:avLst>
              <a:gd name="adj" fmla="val 6165"/>
            </a:avLst>
          </a:prstGeom>
          <a:solidFill>
            <a:schemeClr val="tx2">
              <a:lumMod val="60000"/>
              <a:lumOff val="40000"/>
              <a:alpha val="50000"/>
            </a:schemeClr>
          </a:solidFill>
          <a:ln w="222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rPr>
              <a:t>RTDroid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rPr>
              <a:t>Applications</a:t>
            </a:r>
          </a:p>
        </p:txBody>
      </p:sp>
      <p:sp>
        <p:nvSpPr>
          <p:cNvPr id="8" name="Rounded Rectangle 7"/>
          <p:cNvSpPr/>
          <p:nvPr/>
        </p:nvSpPr>
        <p:spPr>
          <a:xfrm>
            <a:off x="8824441" y="2302029"/>
            <a:ext cx="1743759" cy="1903228"/>
          </a:xfrm>
          <a:prstGeom prst="roundRect">
            <a:avLst>
              <a:gd name="adj" fmla="val 8717"/>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1400" dirty="0" smtClean="0">
                <a:solidFill>
                  <a:schemeClr val="tx1">
                    <a:lumMod val="50000"/>
                  </a:schemeClr>
                </a:solidFill>
              </a:rPr>
              <a:t>RT app</a:t>
            </a:r>
            <a:endParaRPr lang="en-US" sz="1400" dirty="0">
              <a:solidFill>
                <a:schemeClr val="tx1">
                  <a:lumMod val="50000"/>
                </a:schemeClr>
              </a:solidFill>
            </a:endParaRPr>
          </a:p>
        </p:txBody>
      </p:sp>
      <p:sp>
        <p:nvSpPr>
          <p:cNvPr id="21" name="Rounded Rectangle 20"/>
          <p:cNvSpPr/>
          <p:nvPr/>
        </p:nvSpPr>
        <p:spPr>
          <a:xfrm>
            <a:off x="7001027" y="2302029"/>
            <a:ext cx="1743759" cy="1903228"/>
          </a:xfrm>
          <a:prstGeom prst="roundRect">
            <a:avLst>
              <a:gd name="adj" fmla="val 8717"/>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zh-CN" sz="1400" dirty="0" smtClean="0">
                <a:solidFill>
                  <a:schemeClr val="tx1">
                    <a:lumMod val="50000"/>
                  </a:schemeClr>
                </a:solidFill>
              </a:rPr>
              <a:t>Android Apps</a:t>
            </a:r>
            <a:endParaRPr lang="en-US" sz="1400" dirty="0">
              <a:solidFill>
                <a:schemeClr val="tx1">
                  <a:lumMod val="50000"/>
                </a:schemeClr>
              </a:solidFill>
            </a:endParaRPr>
          </a:p>
        </p:txBody>
      </p:sp>
      <p:cxnSp>
        <p:nvCxnSpPr>
          <p:cNvPr id="23" name="Elbow Connector 22"/>
          <p:cNvCxnSpPr>
            <a:stCxn id="21" idx="2"/>
            <a:endCxn id="8" idx="2"/>
          </p:cNvCxnSpPr>
          <p:nvPr/>
        </p:nvCxnSpPr>
        <p:spPr>
          <a:xfrm rot="16200000" flipH="1">
            <a:off x="8784614" y="3293550"/>
            <a:ext cx="12700" cy="1823414"/>
          </a:xfrm>
          <a:prstGeom prst="bentConnector3">
            <a:avLst>
              <a:gd name="adj1" fmla="val 1800000"/>
            </a:avLst>
          </a:prstGeom>
          <a:ln>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36001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66928" y="2352966"/>
            <a:ext cx="5702123" cy="2842079"/>
          </a:xfrm>
        </p:spPr>
        <p:txBody>
          <a:bodyPr/>
          <a:lstStyle/>
          <a:p>
            <a:pPr marL="342900" lvl="1" indent="-342900">
              <a:buFont typeface="Arial" panose="020B0604020202020204" pitchFamily="34" charset="0"/>
              <a:buChar char="•"/>
            </a:pPr>
            <a:r>
              <a:rPr lang="en-US" dirty="0" smtClean="0">
                <a:solidFill>
                  <a:schemeClr val="tx1">
                    <a:lumMod val="50000"/>
                  </a:schemeClr>
                </a:solidFill>
              </a:rPr>
              <a:t>Real-time components</a:t>
            </a:r>
          </a:p>
          <a:p>
            <a:pPr marL="685792" lvl="1" indent="-342900">
              <a:buFont typeface="Arial" panose="020B0604020202020204" pitchFamily="34" charset="0"/>
              <a:buChar char="–"/>
            </a:pPr>
            <a:r>
              <a:rPr lang="en-US" dirty="0" smtClean="0">
                <a:solidFill>
                  <a:schemeClr val="tx1">
                    <a:lumMod val="50000"/>
                  </a:schemeClr>
                </a:solidFill>
              </a:rPr>
              <a:t>Real-time service</a:t>
            </a:r>
          </a:p>
          <a:p>
            <a:pPr marL="685792" lvl="1" indent="-342900">
              <a:buFont typeface="Arial" panose="020B0604020202020204" pitchFamily="34" charset="0"/>
              <a:buChar char="–"/>
            </a:pPr>
            <a:r>
              <a:rPr lang="en-US" dirty="0" smtClean="0">
                <a:solidFill>
                  <a:schemeClr val="tx1">
                    <a:lumMod val="50000"/>
                  </a:schemeClr>
                </a:solidFill>
              </a:rPr>
              <a:t>Real-time broadcast receiver</a:t>
            </a:r>
          </a:p>
          <a:p>
            <a:pPr marL="685792" lvl="1" indent="-342900">
              <a:buFont typeface="Arial" panose="020B0604020202020204" pitchFamily="34" charset="0"/>
              <a:buChar char="–"/>
            </a:pPr>
            <a:r>
              <a:rPr lang="en-US" dirty="0" smtClean="0">
                <a:solidFill>
                  <a:schemeClr val="tx1">
                    <a:lumMod val="50000"/>
                  </a:schemeClr>
                </a:solidFill>
              </a:rPr>
              <a:t>Periodic task</a:t>
            </a:r>
          </a:p>
          <a:p>
            <a:pPr marL="342900" lvl="1" indent="-342900">
              <a:buFont typeface="Arial" panose="020B0604020202020204" pitchFamily="34" charset="0"/>
              <a:buChar char="•"/>
            </a:pPr>
            <a:r>
              <a:rPr lang="en-US" dirty="0" smtClean="0">
                <a:solidFill>
                  <a:schemeClr val="tx1">
                    <a:lumMod val="50000"/>
                  </a:schemeClr>
                </a:solidFill>
              </a:rPr>
              <a:t>Application </a:t>
            </a:r>
            <a:r>
              <a:rPr lang="en-US" dirty="0">
                <a:solidFill>
                  <a:schemeClr val="tx1">
                    <a:lumMod val="50000"/>
                  </a:schemeClr>
                </a:solidFill>
              </a:rPr>
              <a:t>m</a:t>
            </a:r>
            <a:r>
              <a:rPr lang="en-US" dirty="0" smtClean="0">
                <a:solidFill>
                  <a:schemeClr val="tx1">
                    <a:lumMod val="50000"/>
                  </a:schemeClr>
                </a:solidFill>
              </a:rPr>
              <a:t>anifest </a:t>
            </a:r>
            <a:r>
              <a:rPr lang="en-US" dirty="0">
                <a:solidFill>
                  <a:schemeClr val="tx1">
                    <a:lumMod val="50000"/>
                  </a:schemeClr>
                </a:solidFill>
              </a:rPr>
              <a:t>with real-time </a:t>
            </a:r>
            <a:r>
              <a:rPr lang="en-US" dirty="0" smtClean="0">
                <a:solidFill>
                  <a:schemeClr val="tx1">
                    <a:lumMod val="50000"/>
                  </a:schemeClr>
                </a:solidFill>
              </a:rPr>
              <a:t>schema</a:t>
            </a:r>
          </a:p>
          <a:p>
            <a:pPr marL="685792" lvl="1" indent="-342900">
              <a:buFont typeface="Arial" panose="020B0604020202020204" pitchFamily="34" charset="0"/>
              <a:buChar char="–"/>
            </a:pPr>
            <a:r>
              <a:rPr lang="en-US" dirty="0" smtClean="0">
                <a:solidFill>
                  <a:srgbClr val="666666">
                    <a:lumMod val="50000"/>
                  </a:srgbClr>
                </a:solidFill>
              </a:rPr>
              <a:t>Priority</a:t>
            </a:r>
          </a:p>
          <a:p>
            <a:pPr marL="685792" lvl="1" indent="-342900">
              <a:buFont typeface="Arial" panose="020B0604020202020204" pitchFamily="34" charset="0"/>
              <a:buChar char="–"/>
            </a:pPr>
            <a:r>
              <a:rPr lang="en-US" dirty="0" smtClean="0">
                <a:solidFill>
                  <a:srgbClr val="666666">
                    <a:lumMod val="50000"/>
                  </a:srgbClr>
                </a:solidFill>
              </a:rPr>
              <a:t>Timing parameters</a:t>
            </a:r>
          </a:p>
          <a:p>
            <a:pPr marL="685792" lvl="1" indent="-342900">
              <a:buFont typeface="Arial" panose="020B0604020202020204" pitchFamily="34" charset="0"/>
              <a:buChar char="–"/>
            </a:pPr>
            <a:r>
              <a:rPr lang="en-US" dirty="0" smtClean="0">
                <a:solidFill>
                  <a:srgbClr val="666666">
                    <a:lumMod val="50000"/>
                  </a:srgbClr>
                </a:solidFill>
              </a:rPr>
              <a:t>Memory bounds</a:t>
            </a:r>
            <a:endParaRPr lang="en-US" dirty="0">
              <a:solidFill>
                <a:srgbClr val="666666">
                  <a:lumMod val="50000"/>
                </a:srgbClr>
              </a:solidFill>
            </a:endParaRPr>
          </a:p>
          <a:p>
            <a:pPr marL="342900" lvl="1" indent="-342900">
              <a:buFont typeface="Arial" panose="020B0604020202020204" pitchFamily="34" charset="0"/>
              <a:buChar char="•"/>
            </a:pPr>
            <a:endParaRPr lang="en-US" dirty="0" smtClean="0">
              <a:solidFill>
                <a:schemeClr val="tx1">
                  <a:lumMod val="50000"/>
                </a:schemeClr>
              </a:solidFill>
            </a:endParaRPr>
          </a:p>
          <a:p>
            <a:pPr marL="342900" lvl="1" indent="-342900">
              <a:buFont typeface="Arial" panose="020B0604020202020204" pitchFamily="34" charset="0"/>
              <a:buChar char="•"/>
            </a:pPr>
            <a:endParaRPr lang="en-US" dirty="0">
              <a:solidFill>
                <a:schemeClr val="tx1">
                  <a:lumMod val="50000"/>
                </a:schemeClr>
              </a:solidFill>
            </a:endParaRPr>
          </a:p>
        </p:txBody>
      </p:sp>
      <p:sp>
        <p:nvSpPr>
          <p:cNvPr id="5" name="Title 4"/>
          <p:cNvSpPr>
            <a:spLocks noGrp="1"/>
          </p:cNvSpPr>
          <p:nvPr>
            <p:ph type="title"/>
          </p:nvPr>
        </p:nvSpPr>
        <p:spPr/>
        <p:txBody>
          <a:bodyPr>
            <a:normAutofit/>
          </a:bodyPr>
          <a:lstStyle/>
          <a:p>
            <a:r>
              <a:rPr lang="en-US" altLang="zh-CN" dirty="0" smtClean="0"/>
              <a:t>Declarative Real-Time Components in </a:t>
            </a:r>
            <a:r>
              <a:rPr lang="en-US" altLang="zh-CN" dirty="0"/>
              <a:t>RTDroid</a:t>
            </a:r>
            <a:endParaRPr lang="en-US" dirty="0"/>
          </a:p>
        </p:txBody>
      </p:sp>
      <p:sp>
        <p:nvSpPr>
          <p:cNvPr id="7" name="圆角矩形 28"/>
          <p:cNvSpPr/>
          <p:nvPr/>
        </p:nvSpPr>
        <p:spPr bwMode="auto">
          <a:xfrm>
            <a:off x="6023277" y="2334503"/>
            <a:ext cx="2147177" cy="1241615"/>
          </a:xfrm>
          <a:prstGeom prst="roundRect">
            <a:avLst>
              <a:gd name="adj" fmla="val 3691"/>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b="1" u="sng" dirty="0" smtClean="0"/>
              <a:t>Service</a:t>
            </a:r>
          </a:p>
          <a:p>
            <a:r>
              <a:rPr kumimoji="0" lang="en-US" sz="1400" i="0" u="none" strike="noStrike" cap="none" normalizeH="0" baseline="0" dirty="0" smtClean="0">
                <a:ln>
                  <a:noFill/>
                </a:ln>
                <a:solidFill>
                  <a:schemeClr val="tx1"/>
                </a:solidFill>
                <a:effectLst/>
              </a:rPr>
              <a:t>+ </a:t>
            </a:r>
            <a:r>
              <a:rPr kumimoji="0" lang="en-US" sz="1400" i="0" u="none" strike="noStrike" cap="none" normalizeH="0" baseline="0" dirty="0" err="1" smtClean="0">
                <a:ln>
                  <a:noFill/>
                </a:ln>
                <a:solidFill>
                  <a:schemeClr val="tx1"/>
                </a:solidFill>
                <a:effectLst/>
              </a:rPr>
              <a:t>onStartCommand</a:t>
            </a:r>
            <a:r>
              <a:rPr lang="en-US" sz="1400" dirty="0"/>
              <a:t>(</a:t>
            </a:r>
            <a:r>
              <a:rPr kumimoji="0" lang="en-US" sz="1400" i="0" u="none" strike="noStrike" cap="none" normalizeH="0" baseline="0" dirty="0" smtClean="0">
                <a:ln>
                  <a:noFill/>
                </a:ln>
                <a:solidFill>
                  <a:schemeClr val="tx1"/>
                </a:solidFill>
                <a:effectLst/>
              </a:rPr>
              <a:t>)</a:t>
            </a:r>
          </a:p>
          <a:p>
            <a:r>
              <a:rPr lang="en-US" sz="1400" dirty="0" smtClean="0"/>
              <a:t>+ </a:t>
            </a:r>
            <a:r>
              <a:rPr lang="en-US" sz="1400" dirty="0" err="1" smtClean="0"/>
              <a:t>onBind</a:t>
            </a:r>
            <a:r>
              <a:rPr lang="en-US" sz="1400" dirty="0" smtClean="0"/>
              <a:t>()</a:t>
            </a:r>
          </a:p>
          <a:p>
            <a:r>
              <a:rPr lang="en-US" sz="1400" dirty="0" smtClean="0"/>
              <a:t>+ onCreate()</a:t>
            </a:r>
          </a:p>
          <a:p>
            <a:r>
              <a:rPr lang="en-US" sz="1400" dirty="0" smtClean="0"/>
              <a:t>+ </a:t>
            </a:r>
            <a:r>
              <a:rPr lang="en-US" sz="1400" dirty="0" err="1" smtClean="0"/>
              <a:t>onDestroy</a:t>
            </a:r>
            <a:r>
              <a:rPr lang="en-US" sz="1400" dirty="0" smtClean="0"/>
              <a:t>()</a:t>
            </a:r>
          </a:p>
        </p:txBody>
      </p:sp>
      <p:sp>
        <p:nvSpPr>
          <p:cNvPr id="8" name="圆角矩形 28"/>
          <p:cNvSpPr/>
          <p:nvPr/>
        </p:nvSpPr>
        <p:spPr bwMode="auto">
          <a:xfrm>
            <a:off x="6023276" y="4214633"/>
            <a:ext cx="2147177" cy="690036"/>
          </a:xfrm>
          <a:prstGeom prst="roundRect">
            <a:avLst>
              <a:gd name="adj" fmla="val 9524"/>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b="1" u="sng" dirty="0" err="1" smtClean="0"/>
              <a:t>RealtimeService</a:t>
            </a:r>
            <a:endParaRPr lang="en-US" sz="1400" b="1" u="sng" dirty="0" smtClean="0"/>
          </a:p>
          <a:p>
            <a:r>
              <a:rPr kumimoji="0" lang="en-US" sz="1400" i="0" u="none" strike="noStrike" cap="none" normalizeH="0" baseline="0" dirty="0" smtClean="0">
                <a:ln>
                  <a:noFill/>
                </a:ln>
                <a:solidFill>
                  <a:schemeClr val="tx1"/>
                </a:solidFill>
                <a:effectLst/>
              </a:rPr>
              <a:t>+ </a:t>
            </a:r>
            <a:r>
              <a:rPr kumimoji="0" lang="en-US" sz="1400" i="0" u="none" strike="noStrike" cap="none" normalizeH="0" baseline="0" dirty="0" err="1" smtClean="0">
                <a:ln>
                  <a:noFill/>
                </a:ln>
                <a:solidFill>
                  <a:schemeClr val="tx1"/>
                </a:solidFill>
                <a:effectLst/>
              </a:rPr>
              <a:t>onPause</a:t>
            </a:r>
            <a:r>
              <a:rPr kumimoji="0" lang="en-US" sz="1400" i="0" u="none" strike="noStrike" cap="none" normalizeH="0" baseline="0" dirty="0" smtClean="0">
                <a:ln>
                  <a:noFill/>
                </a:ln>
                <a:solidFill>
                  <a:schemeClr val="tx1"/>
                </a:solidFill>
                <a:effectLst/>
              </a:rPr>
              <a:t>()</a:t>
            </a:r>
          </a:p>
        </p:txBody>
      </p:sp>
      <p:cxnSp>
        <p:nvCxnSpPr>
          <p:cNvPr id="10" name="Straight Arrow Connector 9"/>
          <p:cNvCxnSpPr>
            <a:stCxn id="8" idx="0"/>
            <a:endCxn id="7" idx="2"/>
          </p:cNvCxnSpPr>
          <p:nvPr/>
        </p:nvCxnSpPr>
        <p:spPr>
          <a:xfrm flipV="1">
            <a:off x="7096865" y="3576118"/>
            <a:ext cx="1" cy="638515"/>
          </a:xfrm>
          <a:prstGeom prst="straightConnector1">
            <a:avLst/>
          </a:prstGeom>
          <a:ln w="25400" cmpd="sng">
            <a:tailEnd type="triangle" w="lg" len="lg"/>
          </a:ln>
          <a:effectLst/>
        </p:spPr>
        <p:style>
          <a:lnRef idx="3">
            <a:schemeClr val="dk1"/>
          </a:lnRef>
          <a:fillRef idx="0">
            <a:schemeClr val="dk1"/>
          </a:fillRef>
          <a:effectRef idx="2">
            <a:schemeClr val="dk1"/>
          </a:effectRef>
          <a:fontRef idx="minor">
            <a:schemeClr val="tx1"/>
          </a:fontRef>
        </p:style>
      </p:cxnSp>
      <p:sp>
        <p:nvSpPr>
          <p:cNvPr id="11" name="圆角矩形 28"/>
          <p:cNvSpPr/>
          <p:nvPr/>
        </p:nvSpPr>
        <p:spPr bwMode="auto">
          <a:xfrm>
            <a:off x="8913233" y="2334504"/>
            <a:ext cx="2147177" cy="550335"/>
          </a:xfrm>
          <a:prstGeom prst="roundRect">
            <a:avLst>
              <a:gd name="adj" fmla="val 9524"/>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b="1" u="sng" dirty="0" err="1" smtClean="0"/>
              <a:t>BroadReceiver</a:t>
            </a:r>
            <a:endParaRPr lang="en-US" sz="1400" b="1" u="sng" dirty="0" smtClean="0"/>
          </a:p>
          <a:p>
            <a:r>
              <a:rPr kumimoji="0" lang="en-US" sz="1400" i="0" u="none" strike="noStrike" cap="none" normalizeH="0" baseline="0" dirty="0" smtClean="0">
                <a:ln>
                  <a:noFill/>
                </a:ln>
                <a:solidFill>
                  <a:schemeClr val="tx1"/>
                </a:solidFill>
                <a:effectLst/>
              </a:rPr>
              <a:t>+ </a:t>
            </a:r>
            <a:r>
              <a:rPr kumimoji="0" lang="en-US" sz="1400" i="0" u="none" strike="noStrike" cap="none" normalizeH="0" baseline="0" dirty="0" err="1" smtClean="0">
                <a:ln>
                  <a:noFill/>
                </a:ln>
                <a:solidFill>
                  <a:schemeClr val="tx1"/>
                </a:solidFill>
                <a:effectLst/>
              </a:rPr>
              <a:t>onReceive</a:t>
            </a:r>
            <a:r>
              <a:rPr kumimoji="0" lang="en-US" sz="1400" i="0" u="none" strike="noStrike" cap="none" normalizeH="0" baseline="0" dirty="0" smtClean="0">
                <a:ln>
                  <a:noFill/>
                </a:ln>
                <a:solidFill>
                  <a:schemeClr val="tx1"/>
                </a:solidFill>
                <a:effectLst/>
              </a:rPr>
              <a:t>(…)</a:t>
            </a:r>
          </a:p>
        </p:txBody>
      </p:sp>
      <p:sp>
        <p:nvSpPr>
          <p:cNvPr id="12" name="圆角矩形 28"/>
          <p:cNvSpPr/>
          <p:nvPr/>
        </p:nvSpPr>
        <p:spPr bwMode="auto">
          <a:xfrm>
            <a:off x="8913234" y="3319785"/>
            <a:ext cx="2147177" cy="548218"/>
          </a:xfrm>
          <a:prstGeom prst="roundRect">
            <a:avLst>
              <a:gd name="adj" fmla="val 9524"/>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b="1" u="sng" dirty="0" err="1" smtClean="0"/>
              <a:t>RealtimeReceiver</a:t>
            </a:r>
            <a:endParaRPr lang="en-US" sz="1400" b="1" u="sng" dirty="0" smtClean="0"/>
          </a:p>
          <a:p>
            <a:r>
              <a:rPr kumimoji="0" lang="en-US" sz="1400" i="0" u="none" strike="noStrike" cap="none" normalizeH="0" baseline="0" dirty="0" smtClean="0">
                <a:ln>
                  <a:noFill/>
                </a:ln>
                <a:solidFill>
                  <a:schemeClr val="tx1"/>
                </a:solidFill>
                <a:effectLst/>
              </a:rPr>
              <a:t>+ </a:t>
            </a:r>
            <a:r>
              <a:rPr kumimoji="0" lang="en-US" sz="1400" i="0" u="none" strike="noStrike" cap="none" normalizeH="0" baseline="0" dirty="0" err="1" smtClean="0">
                <a:ln>
                  <a:noFill/>
                </a:ln>
                <a:solidFill>
                  <a:schemeClr val="tx1"/>
                </a:solidFill>
                <a:effectLst/>
              </a:rPr>
              <a:t>onClean</a:t>
            </a:r>
            <a:r>
              <a:rPr kumimoji="0" lang="en-US" sz="1400" i="0" u="none" strike="noStrike" cap="none" normalizeH="0" baseline="0" dirty="0" smtClean="0">
                <a:ln>
                  <a:noFill/>
                </a:ln>
                <a:solidFill>
                  <a:schemeClr val="tx1"/>
                </a:solidFill>
                <a:effectLst/>
              </a:rPr>
              <a:t>()</a:t>
            </a:r>
          </a:p>
        </p:txBody>
      </p:sp>
      <p:sp>
        <p:nvSpPr>
          <p:cNvPr id="19" name="圆角矩形 28"/>
          <p:cNvSpPr/>
          <p:nvPr/>
        </p:nvSpPr>
        <p:spPr bwMode="auto">
          <a:xfrm>
            <a:off x="8913234" y="4214633"/>
            <a:ext cx="2147179" cy="639233"/>
          </a:xfrm>
          <a:prstGeom prst="roundRect">
            <a:avLst>
              <a:gd name="adj" fmla="val 9524"/>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b="1" u="sng" dirty="0" err="1" smtClean="0"/>
              <a:t>PeriodicTask</a:t>
            </a:r>
            <a:endParaRPr lang="en-US" sz="1400" b="1" u="sng" dirty="0" smtClean="0"/>
          </a:p>
          <a:p>
            <a:r>
              <a:rPr kumimoji="0" lang="en-US" sz="1400" i="0" u="none" strike="noStrike" cap="none" normalizeH="0" baseline="0" dirty="0" smtClean="0">
                <a:ln>
                  <a:noFill/>
                </a:ln>
                <a:solidFill>
                  <a:schemeClr val="tx1"/>
                </a:solidFill>
                <a:effectLst/>
              </a:rPr>
              <a:t>+ </a:t>
            </a:r>
            <a:r>
              <a:rPr kumimoji="0" lang="en-US" sz="1400" i="0" u="none" strike="noStrike" cap="none" normalizeH="0" baseline="0" dirty="0" err="1" smtClean="0">
                <a:ln>
                  <a:noFill/>
                </a:ln>
                <a:solidFill>
                  <a:schemeClr val="tx1"/>
                </a:solidFill>
                <a:effectLst/>
              </a:rPr>
              <a:t>onRelease</a:t>
            </a:r>
            <a:r>
              <a:rPr kumimoji="0" lang="en-US" sz="1400" i="0" u="none" strike="noStrike" cap="none" normalizeH="0" baseline="0" dirty="0" smtClean="0">
                <a:ln>
                  <a:noFill/>
                </a:ln>
                <a:solidFill>
                  <a:schemeClr val="tx1"/>
                </a:solidFill>
                <a:effectLst/>
              </a:rPr>
              <a:t>()</a:t>
            </a:r>
          </a:p>
        </p:txBody>
      </p:sp>
      <p:cxnSp>
        <p:nvCxnSpPr>
          <p:cNvPr id="112" name="Straight Arrow Connector 111"/>
          <p:cNvCxnSpPr>
            <a:stCxn id="12" idx="0"/>
            <a:endCxn id="11" idx="2"/>
          </p:cNvCxnSpPr>
          <p:nvPr/>
        </p:nvCxnSpPr>
        <p:spPr>
          <a:xfrm flipH="1" flipV="1">
            <a:off x="9986822" y="2884839"/>
            <a:ext cx="1" cy="434946"/>
          </a:xfrm>
          <a:prstGeom prst="straightConnector1">
            <a:avLst/>
          </a:prstGeom>
          <a:ln w="25400" cmpd="sng">
            <a:tailEnd type="triangle" w="lg" len="lg"/>
          </a:ln>
          <a:effectLst/>
        </p:spPr>
        <p:style>
          <a:lnRef idx="3">
            <a:schemeClr val="dk1"/>
          </a:lnRef>
          <a:fillRef idx="0">
            <a:schemeClr val="dk1"/>
          </a:fillRef>
          <a:effectRef idx="2">
            <a:schemeClr val="dk1"/>
          </a:effectRef>
          <a:fontRef idx="minor">
            <a:schemeClr val="tx1"/>
          </a:fontRef>
        </p:style>
      </p:cxnSp>
      <p:sp>
        <p:nvSpPr>
          <p:cNvPr id="115" name="Isosceles Triangle 114"/>
          <p:cNvSpPr/>
          <p:nvPr/>
        </p:nvSpPr>
        <p:spPr>
          <a:xfrm flipH="1">
            <a:off x="6995266" y="3588914"/>
            <a:ext cx="203200" cy="159846"/>
          </a:xfrm>
          <a:prstGeom prst="triangle">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16" name="Isosceles Triangle 115"/>
          <p:cNvSpPr/>
          <p:nvPr/>
        </p:nvSpPr>
        <p:spPr>
          <a:xfrm flipH="1">
            <a:off x="9894458" y="2884838"/>
            <a:ext cx="184727" cy="159846"/>
          </a:xfrm>
          <a:prstGeom prst="triangle">
            <a:avLst/>
          </a:prstGeom>
          <a:ln w="25400"/>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14" name="Title 3"/>
          <p:cNvSpPr txBox="1">
            <a:spLocks/>
          </p:cNvSpPr>
          <p:nvPr/>
        </p:nvSpPr>
        <p:spPr>
          <a:xfrm>
            <a:off x="719328" y="1469136"/>
            <a:ext cx="10515600" cy="86843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0" kern="1200" baseline="0">
                <a:solidFill>
                  <a:schemeClr val="tx2"/>
                </a:solidFill>
                <a:latin typeface="+mj-lt"/>
                <a:ea typeface="Georgia" charset="0"/>
                <a:cs typeface="Georgia" charset="0"/>
              </a:defRPr>
            </a:lvl1pPr>
          </a:lstStyle>
          <a:p>
            <a:endParaRPr lang="en-US" dirty="0"/>
          </a:p>
        </p:txBody>
      </p:sp>
      <p:sp>
        <p:nvSpPr>
          <p:cNvPr id="17" name="Text Placeholder 4"/>
          <p:cNvSpPr txBox="1">
            <a:spLocks/>
          </p:cNvSpPr>
          <p:nvPr/>
        </p:nvSpPr>
        <p:spPr>
          <a:xfrm>
            <a:off x="5789504" y="2267902"/>
            <a:ext cx="5377414" cy="2825092"/>
          </a:xfrm>
          <a:prstGeom prst="rect">
            <a:avLst/>
          </a:prstGeom>
          <a:solidFill>
            <a:schemeClr val="bg1"/>
          </a:solidFill>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100" indent="0">
              <a:lnSpc>
                <a:spcPts val="1440"/>
              </a:lnSpc>
              <a:spcBef>
                <a:spcPts val="0"/>
              </a:spcBef>
              <a:buFont typeface="Arial" panose="020B0604020202020204" pitchFamily="34" charset="0"/>
              <a:buNone/>
            </a:pPr>
            <a:r>
              <a:rPr lang="en-US" sz="1400" dirty="0" smtClean="0"/>
              <a:t>&lt;service name="</a:t>
            </a:r>
            <a:r>
              <a:rPr lang="en-US" sz="1400" dirty="0" err="1" smtClean="0">
                <a:solidFill>
                  <a:srgbClr val="7030A0"/>
                </a:solidFill>
              </a:rPr>
              <a:t>pkg.ProcessingService</a:t>
            </a:r>
            <a:r>
              <a:rPr lang="en-US" sz="1400" dirty="0" smtClean="0"/>
              <a:t>“   priority="</a:t>
            </a:r>
            <a:r>
              <a:rPr lang="en-US" sz="1400" dirty="0" smtClean="0">
                <a:solidFill>
                  <a:srgbClr val="7030A0"/>
                </a:solidFill>
              </a:rPr>
              <a:t>79</a:t>
            </a:r>
            <a:r>
              <a:rPr lang="en-US" sz="1400" dirty="0" smtClean="0"/>
              <a:t>"&gt;</a:t>
            </a:r>
          </a:p>
          <a:p>
            <a:pPr marL="38100" indent="0">
              <a:lnSpc>
                <a:spcPts val="1440"/>
              </a:lnSpc>
              <a:spcBef>
                <a:spcPts val="0"/>
              </a:spcBef>
              <a:buFont typeface="Arial" panose="020B0604020202020204" pitchFamily="34" charset="0"/>
              <a:buNone/>
            </a:pPr>
            <a:r>
              <a:rPr lang="en-US" sz="1400" dirty="0" smtClean="0"/>
              <a:t>    </a:t>
            </a:r>
          </a:p>
          <a:p>
            <a:pPr marL="38100" indent="0">
              <a:lnSpc>
                <a:spcPts val="1440"/>
              </a:lnSpc>
              <a:spcBef>
                <a:spcPts val="0"/>
              </a:spcBef>
              <a:buNone/>
            </a:pPr>
            <a:r>
              <a:rPr lang="en-US" sz="1400" dirty="0"/>
              <a:t>&lt;</a:t>
            </a:r>
            <a:r>
              <a:rPr lang="en-US" sz="1400" dirty="0" err="1"/>
              <a:t>memSizes</a:t>
            </a:r>
            <a:r>
              <a:rPr lang="en-US" sz="1400" dirty="0"/>
              <a:t>                   persistent="</a:t>
            </a:r>
            <a:r>
              <a:rPr lang="en-US" sz="1400" dirty="0">
                <a:solidFill>
                  <a:srgbClr val="7030A0"/>
                </a:solidFill>
              </a:rPr>
              <a:t>1M</a:t>
            </a:r>
            <a:r>
              <a:rPr lang="en-US" sz="1400" dirty="0"/>
              <a:t>" </a:t>
            </a:r>
          </a:p>
          <a:p>
            <a:pPr marL="38100" indent="0">
              <a:lnSpc>
                <a:spcPts val="1440"/>
              </a:lnSpc>
              <a:spcBef>
                <a:spcPts val="0"/>
              </a:spcBef>
              <a:buNone/>
            </a:pPr>
            <a:r>
              <a:rPr lang="en-US" sz="1400" dirty="0"/>
              <a:t>                                           release="</a:t>
            </a:r>
            <a:r>
              <a:rPr lang="en-US" sz="1400" dirty="0">
                <a:solidFill>
                  <a:srgbClr val="00B0F0"/>
                </a:solidFill>
              </a:rPr>
              <a:t>1M</a:t>
            </a:r>
            <a:r>
              <a:rPr lang="en-US" sz="1400" dirty="0"/>
              <a:t>" /&gt;</a:t>
            </a:r>
          </a:p>
          <a:p>
            <a:pPr marL="38100" indent="0">
              <a:lnSpc>
                <a:spcPts val="1440"/>
              </a:lnSpc>
              <a:spcBef>
                <a:spcPts val="0"/>
              </a:spcBef>
              <a:buFont typeface="Arial" panose="020B0604020202020204" pitchFamily="34" charset="0"/>
              <a:buNone/>
            </a:pPr>
            <a:endParaRPr lang="en-US" sz="1400" dirty="0" smtClean="0"/>
          </a:p>
          <a:p>
            <a:pPr marL="38100" indent="0">
              <a:lnSpc>
                <a:spcPts val="1440"/>
              </a:lnSpc>
              <a:spcBef>
                <a:spcPts val="0"/>
              </a:spcBef>
              <a:buFont typeface="Arial" panose="020B0604020202020204" pitchFamily="34" charset="0"/>
              <a:buNone/>
            </a:pPr>
            <a:r>
              <a:rPr lang="en-US" sz="1400" dirty="0" smtClean="0"/>
              <a:t>&lt;periodic-task name="</a:t>
            </a:r>
            <a:r>
              <a:rPr lang="en-US" sz="1400" dirty="0" err="1" smtClean="0">
                <a:solidFill>
                  <a:srgbClr val="7030A0"/>
                </a:solidFill>
              </a:rPr>
              <a:t>procTask</a:t>
            </a:r>
            <a:r>
              <a:rPr lang="en-US" sz="1400" dirty="0" smtClean="0"/>
              <a:t>“ priority="</a:t>
            </a:r>
            <a:r>
              <a:rPr lang="en-US" sz="1400" dirty="0" smtClean="0">
                <a:solidFill>
                  <a:srgbClr val="7030A0"/>
                </a:solidFill>
              </a:rPr>
              <a:t>79</a:t>
            </a:r>
            <a:r>
              <a:rPr lang="en-US" sz="1400" dirty="0" smtClean="0"/>
              <a:t>"&gt;</a:t>
            </a:r>
          </a:p>
          <a:p>
            <a:pPr marL="38100" indent="0">
              <a:lnSpc>
                <a:spcPts val="1440"/>
              </a:lnSpc>
              <a:spcBef>
                <a:spcPts val="0"/>
              </a:spcBef>
              <a:buFont typeface="Arial" panose="020B0604020202020204" pitchFamily="34" charset="0"/>
              <a:buNone/>
            </a:pPr>
            <a:endParaRPr lang="en-US" sz="1400" dirty="0" smtClean="0"/>
          </a:p>
          <a:p>
            <a:pPr marL="38100" indent="0">
              <a:lnSpc>
                <a:spcPts val="1440"/>
              </a:lnSpc>
              <a:spcBef>
                <a:spcPts val="0"/>
              </a:spcBef>
              <a:buFont typeface="Arial" panose="020B0604020202020204" pitchFamily="34" charset="0"/>
              <a:buNone/>
            </a:pPr>
            <a:r>
              <a:rPr lang="en-US" sz="1400" dirty="0" smtClean="0"/>
              <a:t>       &lt;release start="</a:t>
            </a:r>
            <a:r>
              <a:rPr lang="en-US" sz="1400" dirty="0" smtClean="0">
                <a:solidFill>
                  <a:srgbClr val="7030A0"/>
                </a:solidFill>
              </a:rPr>
              <a:t>0ms</a:t>
            </a:r>
            <a:r>
              <a:rPr lang="en-US" sz="1400" dirty="0" smtClean="0"/>
              <a:t>" periodic="</a:t>
            </a:r>
            <a:r>
              <a:rPr lang="en-US" sz="1400" dirty="0" smtClean="0">
                <a:solidFill>
                  <a:srgbClr val="7030A0"/>
                </a:solidFill>
              </a:rPr>
              <a:t>8ms</a:t>
            </a:r>
            <a:r>
              <a:rPr lang="en-US" sz="1400" dirty="0" smtClean="0"/>
              <a:t>" /&gt;</a:t>
            </a:r>
          </a:p>
          <a:p>
            <a:pPr marL="38100" indent="0">
              <a:lnSpc>
                <a:spcPts val="1440"/>
              </a:lnSpc>
              <a:spcBef>
                <a:spcPts val="0"/>
              </a:spcBef>
              <a:buFont typeface="Arial" panose="020B0604020202020204" pitchFamily="34" charset="0"/>
              <a:buNone/>
            </a:pPr>
            <a:endParaRPr lang="en-US" sz="1400" dirty="0" smtClean="0"/>
          </a:p>
          <a:p>
            <a:pPr marL="38100" indent="0">
              <a:lnSpc>
                <a:spcPts val="1440"/>
              </a:lnSpc>
              <a:spcBef>
                <a:spcPts val="0"/>
              </a:spcBef>
              <a:buFont typeface="Arial" panose="020B0604020202020204" pitchFamily="34" charset="0"/>
              <a:buNone/>
            </a:pPr>
            <a:r>
              <a:rPr lang="en-US" sz="1400" dirty="0" smtClean="0"/>
              <a:t>&lt;/periodic-task&gt;</a:t>
            </a:r>
          </a:p>
          <a:p>
            <a:pPr marL="38100" indent="0">
              <a:lnSpc>
                <a:spcPts val="1440"/>
              </a:lnSpc>
              <a:spcBef>
                <a:spcPts val="0"/>
              </a:spcBef>
              <a:buFont typeface="Arial" panose="020B0604020202020204" pitchFamily="34" charset="0"/>
              <a:buNone/>
            </a:pPr>
            <a:endParaRPr lang="en-US" sz="1400" dirty="0" smtClean="0"/>
          </a:p>
          <a:p>
            <a:pPr marL="38100" indent="0">
              <a:lnSpc>
                <a:spcPts val="1440"/>
              </a:lnSpc>
              <a:spcBef>
                <a:spcPts val="0"/>
              </a:spcBef>
              <a:buFont typeface="Arial" panose="020B0604020202020204" pitchFamily="34" charset="0"/>
              <a:buNone/>
            </a:pPr>
            <a:r>
              <a:rPr lang="en-US" sz="1400" dirty="0" smtClean="0"/>
              <a:t>    …</a:t>
            </a:r>
            <a:endParaRPr lang="en-US" sz="1400" dirty="0"/>
          </a:p>
          <a:p>
            <a:pPr marL="38100" indent="0">
              <a:lnSpc>
                <a:spcPts val="1440"/>
              </a:lnSpc>
              <a:spcBef>
                <a:spcPts val="0"/>
              </a:spcBef>
              <a:buFont typeface="Arial" panose="020B0604020202020204" pitchFamily="34" charset="0"/>
              <a:buNone/>
            </a:pPr>
            <a:r>
              <a:rPr lang="en-US" sz="1400" dirty="0" smtClean="0"/>
              <a:t>&lt;/service&gt;</a:t>
            </a:r>
          </a:p>
        </p:txBody>
      </p:sp>
      <p:sp>
        <p:nvSpPr>
          <p:cNvPr id="4" name="Rectangle 3"/>
          <p:cNvSpPr/>
          <p:nvPr/>
        </p:nvSpPr>
        <p:spPr>
          <a:xfrm>
            <a:off x="9222490" y="2238805"/>
            <a:ext cx="1133598" cy="328059"/>
          </a:xfrm>
          <a:prstGeom prst="rect">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248133" y="3472908"/>
            <a:ext cx="3165467" cy="328059"/>
          </a:xfrm>
          <a:prstGeom prst="rect">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879538" y="2620264"/>
            <a:ext cx="3534063" cy="524580"/>
          </a:xfrm>
          <a:prstGeom prst="rect">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74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P spid="4" grpId="1" animBg="1"/>
      <p:bldP spid="20" grpId="0" animBg="1"/>
      <p:bldP spid="20" grpId="1"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074928" y="2318830"/>
            <a:ext cx="5145119" cy="3965012"/>
          </a:xfrm>
        </p:spPr>
        <p:txBody>
          <a:bodyPr/>
          <a:lstStyle/>
          <a:p>
            <a:pPr>
              <a:buFont typeface="Arial" panose="020B0604020202020204" pitchFamily="34" charset="0"/>
              <a:buChar char="•"/>
            </a:pPr>
            <a:r>
              <a:rPr lang="en-US" sz="2000" dirty="0" smtClean="0">
                <a:solidFill>
                  <a:schemeClr val="tx1">
                    <a:lumMod val="50000"/>
                  </a:schemeClr>
                </a:solidFill>
              </a:rPr>
              <a:t> Four types of communication channel </a:t>
            </a:r>
          </a:p>
          <a:p>
            <a:pPr marL="685792" lvl="1" indent="-342900">
              <a:buFont typeface="Arial" panose="020B0604020202020204" pitchFamily="34" charset="0"/>
              <a:buChar char="–"/>
            </a:pPr>
            <a:r>
              <a:rPr lang="en-US" sz="2000" dirty="0" smtClean="0">
                <a:solidFill>
                  <a:schemeClr val="tx1">
                    <a:lumMod val="50000"/>
                  </a:schemeClr>
                </a:solidFill>
              </a:rPr>
              <a:t>Real-time message passing channel</a:t>
            </a:r>
          </a:p>
          <a:p>
            <a:pPr marL="685792" lvl="1" indent="-342900">
              <a:buFont typeface="Arial" panose="020B0604020202020204" pitchFamily="34" charset="0"/>
              <a:buChar char="–"/>
            </a:pPr>
            <a:r>
              <a:rPr lang="en-US" sz="2000" dirty="0" smtClean="0">
                <a:solidFill>
                  <a:schemeClr val="tx1">
                    <a:lumMod val="50000"/>
                  </a:schemeClr>
                </a:solidFill>
              </a:rPr>
              <a:t>Real-time intent broadcasting channel</a:t>
            </a:r>
          </a:p>
          <a:p>
            <a:pPr marL="685792" lvl="1" indent="-342900">
              <a:buFont typeface="Arial" panose="020B0604020202020204" pitchFamily="34" charset="0"/>
              <a:buChar char="–"/>
            </a:pPr>
            <a:r>
              <a:rPr lang="en-US" sz="2000" dirty="0" smtClean="0">
                <a:solidFill>
                  <a:schemeClr val="tx1">
                    <a:lumMod val="50000"/>
                  </a:schemeClr>
                </a:solidFill>
              </a:rPr>
              <a:t>Real-time bulk </a:t>
            </a:r>
            <a:r>
              <a:rPr lang="en-US" sz="2000" dirty="0">
                <a:solidFill>
                  <a:schemeClr val="tx1">
                    <a:lumMod val="50000"/>
                  </a:schemeClr>
                </a:solidFill>
              </a:rPr>
              <a:t>data transfer </a:t>
            </a:r>
            <a:r>
              <a:rPr lang="en-US" sz="2000" dirty="0" smtClean="0">
                <a:solidFill>
                  <a:schemeClr val="tx1">
                    <a:lumMod val="50000"/>
                  </a:schemeClr>
                </a:solidFill>
              </a:rPr>
              <a:t>channel</a:t>
            </a:r>
          </a:p>
          <a:p>
            <a:pPr marL="685792" lvl="1" indent="-342900">
              <a:buFont typeface="Arial" panose="020B0604020202020204" pitchFamily="34" charset="0"/>
              <a:buChar char="–"/>
            </a:pPr>
            <a:r>
              <a:rPr lang="en-US" sz="2000" dirty="0" smtClean="0">
                <a:solidFill>
                  <a:schemeClr val="tx1">
                    <a:lumMod val="50000"/>
                  </a:schemeClr>
                </a:solidFill>
              </a:rPr>
              <a:t>Cross-context channel</a:t>
            </a:r>
          </a:p>
          <a:p>
            <a:pPr lvl="0">
              <a:buFont typeface="Arial" panose="020B0604020202020204" pitchFamily="34" charset="0"/>
              <a:buChar char="•"/>
            </a:pPr>
            <a:r>
              <a:rPr lang="en-US" sz="2000" dirty="0">
                <a:solidFill>
                  <a:srgbClr val="666666">
                    <a:lumMod val="50000"/>
                  </a:srgbClr>
                </a:solidFill>
              </a:rPr>
              <a:t> </a:t>
            </a:r>
            <a:r>
              <a:rPr lang="en-US" sz="2000" dirty="0" smtClean="0">
                <a:solidFill>
                  <a:srgbClr val="666666">
                    <a:lumMod val="50000"/>
                  </a:srgbClr>
                </a:solidFill>
              </a:rPr>
              <a:t>Communication policies</a:t>
            </a:r>
          </a:p>
          <a:p>
            <a:pPr marL="685792" lvl="1" indent="-342900">
              <a:buFont typeface="Arial" panose="020B0604020202020204" pitchFamily="34" charset="0"/>
              <a:buChar char="–"/>
            </a:pPr>
            <a:r>
              <a:rPr lang="en-US" dirty="0">
                <a:solidFill>
                  <a:srgbClr val="666666">
                    <a:lumMod val="50000"/>
                  </a:srgbClr>
                </a:solidFill>
              </a:rPr>
              <a:t>M</a:t>
            </a:r>
            <a:r>
              <a:rPr lang="en-US" dirty="0" smtClean="0">
                <a:solidFill>
                  <a:srgbClr val="666666">
                    <a:lumMod val="50000"/>
                  </a:srgbClr>
                </a:solidFill>
              </a:rPr>
              <a:t>essage delivery order</a:t>
            </a:r>
          </a:p>
          <a:p>
            <a:pPr marL="685792" lvl="1" indent="-342900">
              <a:buFont typeface="Arial" panose="020B0604020202020204" pitchFamily="34" charset="0"/>
              <a:buChar char="–"/>
            </a:pPr>
            <a:r>
              <a:rPr lang="en-US" dirty="0" smtClean="0">
                <a:solidFill>
                  <a:srgbClr val="666666">
                    <a:lumMod val="50000"/>
                  </a:srgbClr>
                </a:solidFill>
              </a:rPr>
              <a:t>Message process / component invocation</a:t>
            </a:r>
          </a:p>
          <a:p>
            <a:pPr marL="685792" lvl="1" indent="-342900">
              <a:buFont typeface="Arial" panose="020B0604020202020204" pitchFamily="34" charset="0"/>
              <a:buChar char="–"/>
            </a:pPr>
            <a:r>
              <a:rPr lang="en-US" dirty="0" smtClean="0">
                <a:solidFill>
                  <a:srgbClr val="666666">
                    <a:lumMod val="50000"/>
                  </a:srgbClr>
                </a:solidFill>
              </a:rPr>
              <a:t>Message constraints</a:t>
            </a:r>
          </a:p>
          <a:p>
            <a:pPr marL="685792" lvl="1" indent="-342900">
              <a:buFont typeface="Arial" panose="020B0604020202020204" pitchFamily="34" charset="0"/>
              <a:buChar char="–"/>
            </a:pPr>
            <a:endParaRPr lang="en-US" dirty="0">
              <a:solidFill>
                <a:srgbClr val="666666">
                  <a:lumMod val="50000"/>
                </a:srgbClr>
              </a:solidFill>
            </a:endParaRPr>
          </a:p>
          <a:p>
            <a:pPr lvl="1"/>
            <a:endParaRPr lang="en-US" sz="2200" dirty="0" smtClean="0">
              <a:solidFill>
                <a:srgbClr val="666666">
                  <a:lumMod val="50000"/>
                </a:srgbClr>
              </a:solidFill>
            </a:endParaRPr>
          </a:p>
          <a:p>
            <a:pPr lvl="0">
              <a:buFont typeface="Arial" panose="020B0604020202020204" pitchFamily="34" charset="0"/>
              <a:buChar char="•"/>
            </a:pPr>
            <a:endParaRPr lang="en-US" sz="1800" dirty="0" smtClean="0">
              <a:solidFill>
                <a:schemeClr val="tx1">
                  <a:lumMod val="50000"/>
                </a:schemeClr>
              </a:solidFill>
            </a:endParaRPr>
          </a:p>
          <a:p>
            <a:pPr>
              <a:buFont typeface="Arial" panose="020B0604020202020204" pitchFamily="34" charset="0"/>
              <a:buChar char="•"/>
            </a:pPr>
            <a:endParaRPr lang="en-US" sz="2000" dirty="0" smtClean="0">
              <a:solidFill>
                <a:schemeClr val="tx1">
                  <a:lumMod val="50000"/>
                </a:schemeClr>
              </a:solidFill>
            </a:endParaRPr>
          </a:p>
        </p:txBody>
      </p:sp>
      <p:sp>
        <p:nvSpPr>
          <p:cNvPr id="3" name="Title 2"/>
          <p:cNvSpPr>
            <a:spLocks noGrp="1"/>
          </p:cNvSpPr>
          <p:nvPr>
            <p:ph type="title"/>
          </p:nvPr>
        </p:nvSpPr>
        <p:spPr/>
        <p:txBody>
          <a:bodyPr>
            <a:normAutofit/>
          </a:bodyPr>
          <a:lstStyle/>
          <a:p>
            <a:r>
              <a:rPr lang="en-US" dirty="0" smtClean="0"/>
              <a:t>Real-Time Communication Channels in RTDroid</a:t>
            </a:r>
            <a:endParaRPr lang="en-US" dirty="0"/>
          </a:p>
        </p:txBody>
      </p:sp>
      <p:sp>
        <p:nvSpPr>
          <p:cNvPr id="5" name="Text Placeholder 4"/>
          <p:cNvSpPr txBox="1">
            <a:spLocks/>
          </p:cNvSpPr>
          <p:nvPr/>
        </p:nvSpPr>
        <p:spPr>
          <a:xfrm>
            <a:off x="6374319" y="2526705"/>
            <a:ext cx="5377415" cy="1033673"/>
          </a:xfrm>
          <a:prstGeom prst="rect">
            <a:avLst/>
          </a:prstGeom>
          <a:solidFill>
            <a:schemeClr val="bg1"/>
          </a:solidFill>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100" indent="0">
              <a:lnSpc>
                <a:spcPct val="100000"/>
              </a:lnSpc>
              <a:buFont typeface="Arial" charset="0"/>
              <a:buNone/>
            </a:pPr>
            <a:r>
              <a:rPr lang="en-US" sz="1400" dirty="0"/>
              <a:t>&lt;channel name=“</a:t>
            </a:r>
            <a:r>
              <a:rPr lang="en-US" sz="1400" dirty="0" err="1">
                <a:solidFill>
                  <a:srgbClr val="7030A0"/>
                </a:solidFill>
              </a:rPr>
              <a:t>msghandler</a:t>
            </a:r>
            <a:r>
              <a:rPr lang="en-US" sz="1400" dirty="0"/>
              <a:t>” type=“</a:t>
            </a:r>
            <a:r>
              <a:rPr lang="en-US" sz="1400" dirty="0" err="1">
                <a:solidFill>
                  <a:srgbClr val="7030A0"/>
                </a:solidFill>
              </a:rPr>
              <a:t>msg</a:t>
            </a:r>
            <a:r>
              <a:rPr lang="en-US" sz="1400" dirty="0">
                <a:solidFill>
                  <a:srgbClr val="7030A0"/>
                </a:solidFill>
              </a:rPr>
              <a:t>-passing</a:t>
            </a:r>
            <a:r>
              <a:rPr lang="en-US" sz="1400" dirty="0"/>
              <a:t>”&gt;</a:t>
            </a:r>
          </a:p>
          <a:p>
            <a:pPr marL="38100" indent="0">
              <a:lnSpc>
                <a:spcPct val="100000"/>
              </a:lnSpc>
              <a:buFont typeface="Arial" charset="0"/>
              <a:buNone/>
            </a:pPr>
            <a:r>
              <a:rPr lang="en-US" sz="1400" dirty="0" smtClean="0"/>
              <a:t>     &lt;!-- message delivery and processing policies --&gt; </a:t>
            </a:r>
          </a:p>
          <a:p>
            <a:pPr marL="38100" indent="0">
              <a:lnSpc>
                <a:spcPct val="100000"/>
              </a:lnSpc>
              <a:buNone/>
            </a:pPr>
            <a:r>
              <a:rPr lang="en-US" sz="1400" dirty="0" smtClean="0"/>
              <a:t>&lt;/ </a:t>
            </a:r>
            <a:r>
              <a:rPr lang="en-US" sz="1400" dirty="0"/>
              <a:t>channel&gt;</a:t>
            </a:r>
          </a:p>
          <a:p>
            <a:pPr marL="38100" indent="0">
              <a:lnSpc>
                <a:spcPts val="1440"/>
              </a:lnSpc>
              <a:spcBef>
                <a:spcPts val="0"/>
              </a:spcBef>
              <a:buFont typeface="Arial" panose="020B0604020202020204" pitchFamily="34" charset="0"/>
              <a:buNone/>
            </a:pPr>
            <a:endParaRPr lang="en-US" sz="1400" dirty="0" smtClean="0"/>
          </a:p>
        </p:txBody>
      </p:sp>
      <p:sp>
        <p:nvSpPr>
          <p:cNvPr id="7" name="Rectangle 6"/>
          <p:cNvSpPr/>
          <p:nvPr/>
        </p:nvSpPr>
        <p:spPr>
          <a:xfrm>
            <a:off x="6592435" y="2823447"/>
            <a:ext cx="4269285" cy="376389"/>
          </a:xfrm>
          <a:prstGeom prst="rect">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96722" y="4856825"/>
            <a:ext cx="5282134" cy="1169551"/>
          </a:xfrm>
          <a:prstGeom prst="rect">
            <a:avLst/>
          </a:prstGeom>
        </p:spPr>
        <p:txBody>
          <a:bodyPr wrap="square">
            <a:spAutoFit/>
          </a:bodyPr>
          <a:lstStyle/>
          <a:p>
            <a:pPr marL="38100" indent="0">
              <a:lnSpc>
                <a:spcPts val="1440"/>
              </a:lnSpc>
              <a:spcBef>
                <a:spcPts val="0"/>
              </a:spcBef>
              <a:buNone/>
            </a:pPr>
            <a:r>
              <a:rPr lang="en-US" sz="1400" dirty="0">
                <a:solidFill>
                  <a:schemeClr val="tx1">
                    <a:lumMod val="50000"/>
                  </a:schemeClr>
                </a:solidFill>
              </a:rPr>
              <a:t>&lt;service name</a:t>
            </a:r>
            <a:r>
              <a:rPr lang="en-US" sz="1400" dirty="0" smtClean="0">
                <a:solidFill>
                  <a:schemeClr val="tx1">
                    <a:lumMod val="50000"/>
                  </a:schemeClr>
                </a:solidFill>
              </a:rPr>
              <a:t>="</a:t>
            </a:r>
            <a:r>
              <a:rPr lang="en-US" sz="1400" dirty="0">
                <a:solidFill>
                  <a:schemeClr val="tx1">
                    <a:lumMod val="50000"/>
                  </a:schemeClr>
                </a:solidFill>
              </a:rPr>
              <a:t> </a:t>
            </a:r>
            <a:r>
              <a:rPr lang="en-US" sz="1400" dirty="0" err="1">
                <a:solidFill>
                  <a:schemeClr val="tx1">
                    <a:lumMod val="50000"/>
                  </a:schemeClr>
                </a:solidFill>
              </a:rPr>
              <a:t>pkg.ProcessingService</a:t>
            </a:r>
            <a:r>
              <a:rPr lang="en-US" sz="1400" dirty="0">
                <a:solidFill>
                  <a:schemeClr val="tx1">
                    <a:lumMod val="50000"/>
                  </a:schemeClr>
                </a:solidFill>
              </a:rPr>
              <a:t> </a:t>
            </a:r>
            <a:r>
              <a:rPr lang="en-US" sz="1400" dirty="0" smtClean="0">
                <a:solidFill>
                  <a:schemeClr val="tx1">
                    <a:lumMod val="50000"/>
                  </a:schemeClr>
                </a:solidFill>
              </a:rPr>
              <a:t>" </a:t>
            </a:r>
            <a:r>
              <a:rPr lang="en-US" sz="1400" dirty="0">
                <a:solidFill>
                  <a:schemeClr val="tx1">
                    <a:lumMod val="50000"/>
                  </a:schemeClr>
                </a:solidFill>
              </a:rPr>
              <a:t>priority=“</a:t>
            </a:r>
            <a:r>
              <a:rPr lang="en-US" sz="1400" dirty="0" smtClean="0">
                <a:solidFill>
                  <a:schemeClr val="tx1">
                    <a:lumMod val="50000"/>
                  </a:schemeClr>
                </a:solidFill>
              </a:rPr>
              <a:t>79"&gt;</a:t>
            </a:r>
            <a:endParaRPr lang="en-US" sz="1400" dirty="0">
              <a:solidFill>
                <a:schemeClr val="tx1">
                  <a:lumMod val="50000"/>
                </a:schemeClr>
              </a:solidFill>
            </a:endParaRPr>
          </a:p>
          <a:p>
            <a:pPr marL="38100" indent="0">
              <a:lnSpc>
                <a:spcPts val="1440"/>
              </a:lnSpc>
              <a:spcBef>
                <a:spcPts val="0"/>
              </a:spcBef>
              <a:buNone/>
            </a:pPr>
            <a:r>
              <a:rPr lang="en-US" sz="1400" dirty="0">
                <a:solidFill>
                  <a:schemeClr val="tx1">
                    <a:lumMod val="50000"/>
                  </a:schemeClr>
                </a:solidFill>
              </a:rPr>
              <a:t>    &lt;intent-filter count="2" role</a:t>
            </a:r>
            <a:r>
              <a:rPr lang="en-US" sz="1400" dirty="0" smtClean="0">
                <a:solidFill>
                  <a:schemeClr val="tx1">
                    <a:lumMod val="50000"/>
                  </a:schemeClr>
                </a:solidFill>
              </a:rPr>
              <a:t>=“subscriber"&gt;</a:t>
            </a:r>
            <a:endParaRPr lang="en-US" sz="1400" dirty="0">
              <a:solidFill>
                <a:schemeClr val="tx1">
                  <a:lumMod val="50000"/>
                </a:schemeClr>
              </a:solidFill>
            </a:endParaRPr>
          </a:p>
          <a:p>
            <a:pPr marL="38100" indent="0">
              <a:lnSpc>
                <a:spcPts val="1440"/>
              </a:lnSpc>
              <a:spcBef>
                <a:spcPts val="0"/>
              </a:spcBef>
              <a:buNone/>
            </a:pPr>
            <a:r>
              <a:rPr lang="en-US" sz="1400" dirty="0">
                <a:solidFill>
                  <a:schemeClr val="tx1">
                    <a:lumMod val="50000"/>
                  </a:schemeClr>
                </a:solidFill>
              </a:rPr>
              <a:t>         &lt;action name="</a:t>
            </a:r>
            <a:r>
              <a:rPr lang="en-US" sz="1400" dirty="0" err="1">
                <a:solidFill>
                  <a:schemeClr val="tx1">
                    <a:lumMod val="50000"/>
                  </a:schemeClr>
                </a:solidFill>
              </a:rPr>
              <a:t>msghandler</a:t>
            </a:r>
            <a:r>
              <a:rPr lang="en-US" sz="1400" dirty="0">
                <a:solidFill>
                  <a:schemeClr val="tx1">
                    <a:lumMod val="50000"/>
                  </a:schemeClr>
                </a:solidFill>
              </a:rPr>
              <a:t>"/&gt;</a:t>
            </a:r>
          </a:p>
          <a:p>
            <a:pPr marL="38100" indent="0">
              <a:lnSpc>
                <a:spcPts val="1440"/>
              </a:lnSpc>
              <a:spcBef>
                <a:spcPts val="0"/>
              </a:spcBef>
              <a:buNone/>
            </a:pPr>
            <a:r>
              <a:rPr lang="en-US" sz="1400" dirty="0">
                <a:solidFill>
                  <a:schemeClr val="tx1">
                    <a:lumMod val="50000"/>
                  </a:schemeClr>
                </a:solidFill>
              </a:rPr>
              <a:t>    &lt;/intent-filter&gt;</a:t>
            </a:r>
          </a:p>
          <a:p>
            <a:pPr marL="38100" indent="0">
              <a:lnSpc>
                <a:spcPts val="1440"/>
              </a:lnSpc>
              <a:spcBef>
                <a:spcPts val="0"/>
              </a:spcBef>
              <a:buNone/>
            </a:pPr>
            <a:r>
              <a:rPr lang="en-US" sz="1400" dirty="0">
                <a:solidFill>
                  <a:schemeClr val="tx1">
                    <a:lumMod val="50000"/>
                  </a:schemeClr>
                </a:solidFill>
              </a:rPr>
              <a:t>&lt;/service&gt;</a:t>
            </a:r>
          </a:p>
          <a:p>
            <a:pPr marL="38100" indent="0">
              <a:lnSpc>
                <a:spcPts val="1440"/>
              </a:lnSpc>
              <a:spcBef>
                <a:spcPts val="0"/>
              </a:spcBef>
              <a:buNone/>
            </a:pPr>
            <a:endParaRPr lang="en-US" sz="1400" dirty="0"/>
          </a:p>
        </p:txBody>
      </p:sp>
      <p:sp>
        <p:nvSpPr>
          <p:cNvPr id="10" name="Rectangle 9"/>
          <p:cNvSpPr/>
          <p:nvPr/>
        </p:nvSpPr>
        <p:spPr>
          <a:xfrm>
            <a:off x="6296722" y="3560378"/>
            <a:ext cx="4514489" cy="990015"/>
          </a:xfrm>
          <a:prstGeom prst="rect">
            <a:avLst/>
          </a:prstGeom>
        </p:spPr>
        <p:txBody>
          <a:bodyPr wrap="square">
            <a:spAutoFit/>
          </a:bodyPr>
          <a:lstStyle/>
          <a:p>
            <a:pPr marL="38100" indent="0">
              <a:lnSpc>
                <a:spcPts val="1440"/>
              </a:lnSpc>
              <a:spcBef>
                <a:spcPts val="0"/>
              </a:spcBef>
              <a:buNone/>
            </a:pPr>
            <a:r>
              <a:rPr lang="en-US" sz="1400" dirty="0">
                <a:solidFill>
                  <a:schemeClr val="tx1">
                    <a:lumMod val="50000"/>
                  </a:schemeClr>
                </a:solidFill>
              </a:rPr>
              <a:t>&lt;service name="</a:t>
            </a:r>
            <a:r>
              <a:rPr lang="en-US" sz="1400" dirty="0" err="1">
                <a:solidFill>
                  <a:schemeClr val="tx1">
                    <a:lumMod val="50000"/>
                  </a:schemeClr>
                </a:solidFill>
              </a:rPr>
              <a:t>pkg.RecordingService</a:t>
            </a:r>
            <a:r>
              <a:rPr lang="en-US" sz="1400" dirty="0">
                <a:solidFill>
                  <a:schemeClr val="tx1">
                    <a:lumMod val="50000"/>
                  </a:schemeClr>
                </a:solidFill>
              </a:rPr>
              <a:t>" priority=“78"&gt;</a:t>
            </a:r>
          </a:p>
          <a:p>
            <a:pPr marL="38100" indent="0">
              <a:lnSpc>
                <a:spcPts val="1440"/>
              </a:lnSpc>
              <a:spcBef>
                <a:spcPts val="0"/>
              </a:spcBef>
              <a:buNone/>
            </a:pPr>
            <a:r>
              <a:rPr lang="en-US" sz="1400" dirty="0" smtClean="0">
                <a:solidFill>
                  <a:schemeClr val="tx1">
                    <a:lumMod val="50000"/>
                  </a:schemeClr>
                </a:solidFill>
              </a:rPr>
              <a:t>    &lt;</a:t>
            </a:r>
            <a:r>
              <a:rPr lang="en-US" sz="1400" dirty="0">
                <a:solidFill>
                  <a:schemeClr val="tx1">
                    <a:lumMod val="50000"/>
                  </a:schemeClr>
                </a:solidFill>
              </a:rPr>
              <a:t>intent-filter count="2" role=“publisher"&gt;</a:t>
            </a:r>
          </a:p>
          <a:p>
            <a:pPr marL="38100" indent="0">
              <a:lnSpc>
                <a:spcPts val="1440"/>
              </a:lnSpc>
              <a:spcBef>
                <a:spcPts val="0"/>
              </a:spcBef>
              <a:buNone/>
            </a:pPr>
            <a:r>
              <a:rPr lang="en-US" sz="1400" dirty="0">
                <a:solidFill>
                  <a:schemeClr val="tx1">
                    <a:lumMod val="50000"/>
                  </a:schemeClr>
                </a:solidFill>
              </a:rPr>
              <a:t>         &lt;action name="</a:t>
            </a:r>
            <a:r>
              <a:rPr lang="en-US" sz="1400" dirty="0" err="1">
                <a:solidFill>
                  <a:schemeClr val="tx1">
                    <a:lumMod val="50000"/>
                  </a:schemeClr>
                </a:solidFill>
              </a:rPr>
              <a:t>msghandler</a:t>
            </a:r>
            <a:r>
              <a:rPr lang="en-US" sz="1400" dirty="0">
                <a:solidFill>
                  <a:schemeClr val="tx1">
                    <a:lumMod val="50000"/>
                  </a:schemeClr>
                </a:solidFill>
              </a:rPr>
              <a:t>"/&gt;</a:t>
            </a:r>
          </a:p>
          <a:p>
            <a:pPr marL="38100" indent="0">
              <a:lnSpc>
                <a:spcPts val="1440"/>
              </a:lnSpc>
              <a:spcBef>
                <a:spcPts val="0"/>
              </a:spcBef>
              <a:buNone/>
            </a:pPr>
            <a:r>
              <a:rPr lang="en-US" sz="1400" dirty="0">
                <a:solidFill>
                  <a:schemeClr val="tx1">
                    <a:lumMod val="50000"/>
                  </a:schemeClr>
                </a:solidFill>
              </a:rPr>
              <a:t>    &lt;/intent-filter&gt;</a:t>
            </a:r>
          </a:p>
          <a:p>
            <a:pPr marL="38100" indent="0">
              <a:lnSpc>
                <a:spcPts val="1440"/>
              </a:lnSpc>
              <a:spcBef>
                <a:spcPts val="0"/>
              </a:spcBef>
              <a:buNone/>
            </a:pPr>
            <a:r>
              <a:rPr lang="en-US" sz="1400" dirty="0" smtClean="0">
                <a:solidFill>
                  <a:schemeClr val="tx1">
                    <a:lumMod val="50000"/>
                  </a:schemeClr>
                </a:solidFill>
              </a:rPr>
              <a:t>&lt;/</a:t>
            </a:r>
            <a:r>
              <a:rPr lang="en-US" sz="1400" dirty="0">
                <a:solidFill>
                  <a:schemeClr val="tx1">
                    <a:lumMod val="50000"/>
                  </a:schemeClr>
                </a:solidFill>
              </a:rPr>
              <a:t>service&gt;</a:t>
            </a:r>
          </a:p>
        </p:txBody>
      </p:sp>
      <p:sp>
        <p:nvSpPr>
          <p:cNvPr id="11" name="Rectangle 10"/>
          <p:cNvSpPr/>
          <p:nvPr/>
        </p:nvSpPr>
        <p:spPr>
          <a:xfrm>
            <a:off x="6556827" y="3752937"/>
            <a:ext cx="3371226" cy="540080"/>
          </a:xfrm>
          <a:prstGeom prst="rect">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2435" y="5049384"/>
            <a:ext cx="3335618" cy="540080"/>
          </a:xfrm>
          <a:prstGeom prst="rect">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1" idx="2"/>
            <a:endCxn id="12" idx="0"/>
          </p:cNvCxnSpPr>
          <p:nvPr/>
        </p:nvCxnSpPr>
        <p:spPr>
          <a:xfrm>
            <a:off x="8242440" y="4293017"/>
            <a:ext cx="17804" cy="756367"/>
          </a:xfrm>
          <a:prstGeom prst="straightConnector1">
            <a:avLst/>
          </a:prstGeom>
          <a:ln w="2540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37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8" grpId="0"/>
      <p:bldP spid="10" grpId="0"/>
      <p:bldP spid="11" grpId="0" animBg="1"/>
      <p:bldP spid="12" grpId="0" animBg="1"/>
    </p:bldLst>
  </p:timing>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9417</TotalTime>
  <Words>3617</Words>
  <Application>Microsoft Office PowerPoint</Application>
  <PresentationFormat>Custom</PresentationFormat>
  <Paragraphs>460</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UB Powerpoint Template</vt:lpstr>
      <vt:lpstr>Making Android Run On Time</vt:lpstr>
      <vt:lpstr>Motivations</vt:lpstr>
      <vt:lpstr>Cochlear Implant Device</vt:lpstr>
      <vt:lpstr>Architecture of Cochlear Implant Application[1]</vt:lpstr>
      <vt:lpstr>Preliminary Results of Cochlear Implant Application</vt:lpstr>
      <vt:lpstr>What Is Missing in Android?</vt:lpstr>
      <vt:lpstr>Solution: A New Programming Model in RTDroid</vt:lpstr>
      <vt:lpstr>Declarative Real-Time Components in RTDroid</vt:lpstr>
      <vt:lpstr>Real-Time Communication Channels in RTDroid</vt:lpstr>
      <vt:lpstr>Memory Guarantee in RTDroid</vt:lpstr>
      <vt:lpstr>Region-Based Memory Management in Cochlear Implant</vt:lpstr>
      <vt:lpstr>Evaluation</vt:lpstr>
      <vt:lpstr>Evaluation: Channel Micro Benchmarks</vt:lpstr>
      <vt:lpstr>Evaluation: Predictability in Cochlear Implant Applications</vt:lpstr>
      <vt:lpstr>Evaluation: Code Complexity in Cochlear Implant Application</vt:lpstr>
      <vt:lpstr>Work in Progress</vt:lpstr>
      <vt:lpstr>Conclusion</vt:lpstr>
      <vt:lpstr>PowerPoint Presentation</vt:lpstr>
      <vt:lpstr>Real-Time Declarative Manifest in RTDroid</vt:lpstr>
      <vt:lpstr>Implementation of RT Message Passing Channel</vt:lpstr>
      <vt:lpstr>Lack of Real-Time Expressiveness</vt:lpstr>
      <vt:lpstr>Lack of Predictability in Memory Management</vt:lpstr>
      <vt:lpstr>Difficulties: Unpredictable Memory Management</vt:lpstr>
      <vt:lpstr>Real-time Applications on Android</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Yin Yan</cp:lastModifiedBy>
  <cp:revision>3263</cp:revision>
  <cp:lastPrinted>2016-07-18T17:32:49Z</cp:lastPrinted>
  <dcterms:created xsi:type="dcterms:W3CDTF">2016-06-28T14:05:07Z</dcterms:created>
  <dcterms:modified xsi:type="dcterms:W3CDTF">2017-04-18T11:48:02Z</dcterms:modified>
  <cp:category/>
</cp:coreProperties>
</file>