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8" r:id="rId3"/>
    <p:sldId id="257" r:id="rId4"/>
    <p:sldId id="258" r:id="rId5"/>
    <p:sldId id="269"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95"/>
    <p:restoredTop sz="81427" autoAdjust="0"/>
  </p:normalViewPr>
  <p:slideViewPr>
    <p:cSldViewPr snapToGrid="0" snapToObjects="1">
      <p:cViewPr varScale="1">
        <p:scale>
          <a:sx n="61" d="100"/>
          <a:sy n="61" d="100"/>
        </p:scale>
        <p:origin x="12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C:\Users\wew50\Desktop\bar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C:\Users\wangwenchen\Downloads\bar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C:\Users\wew50\Desktop\barcha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C:\Users\wangwenchen\Downloads\barchar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0"/>
          <c:order val="0"/>
          <c:tx>
            <c:strRef>
              <c:f>[barchart.xlsx]Sheet1!$B$1</c:f>
              <c:strCache>
                <c:ptCount val="1"/>
                <c:pt idx="0">
                  <c:v>delay=0.1s</c:v>
                </c:pt>
              </c:strCache>
            </c:strRef>
          </c:tx>
          <c:spPr>
            <a:gradFill rotWithShape="1">
              <a:gsLst>
                <a:gs pos="0">
                  <a:schemeClr val="accent5">
                    <a:tint val="44000"/>
                    <a:tint val="100000"/>
                    <a:shade val="100000"/>
                    <a:satMod val="130000"/>
                  </a:schemeClr>
                </a:gs>
                <a:gs pos="100000">
                  <a:schemeClr val="accent5">
                    <a:tint val="44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[barchart.xlsx]Sheet1!$B$11:$B$18</c:f>
                <c:numCache>
                  <c:formatCode>General</c:formatCode>
                  <c:ptCount val="8"/>
                  <c:pt idx="0">
                    <c:v>3.6966260000000002E-3</c:v>
                  </c:pt>
                  <c:pt idx="1">
                    <c:v>3.2450790000000001E-3</c:v>
                  </c:pt>
                  <c:pt idx="2">
                    <c:v>1.6360260000000001E-3</c:v>
                  </c:pt>
                  <c:pt idx="3">
                    <c:v>8.6160999999999996E-4</c:v>
                  </c:pt>
                  <c:pt idx="4">
                    <c:v>6.4272799999999996E-4</c:v>
                  </c:pt>
                  <c:pt idx="5">
                    <c:v>8.2898300000000004E-4</c:v>
                  </c:pt>
                  <c:pt idx="6">
                    <c:v>7.7839700000000001E-4</c:v>
                  </c:pt>
                  <c:pt idx="7">
                    <c:v>5.93937E-4</c:v>
                  </c:pt>
                </c:numCache>
              </c:numRef>
            </c:plus>
            <c:minus>
              <c:numRef>
                <c:f>[barchart.xlsx]Sheet1!$B$11:$B$18</c:f>
                <c:numCache>
                  <c:formatCode>General</c:formatCode>
                  <c:ptCount val="8"/>
                  <c:pt idx="0">
                    <c:v>3.6966260000000002E-3</c:v>
                  </c:pt>
                  <c:pt idx="1">
                    <c:v>3.2450790000000001E-3</c:v>
                  </c:pt>
                  <c:pt idx="2">
                    <c:v>1.6360260000000001E-3</c:v>
                  </c:pt>
                  <c:pt idx="3">
                    <c:v>8.6160999999999996E-4</c:v>
                  </c:pt>
                  <c:pt idx="4">
                    <c:v>6.4272799999999996E-4</c:v>
                  </c:pt>
                  <c:pt idx="5">
                    <c:v>8.2898300000000004E-4</c:v>
                  </c:pt>
                  <c:pt idx="6">
                    <c:v>7.7839700000000001E-4</c:v>
                  </c:pt>
                  <c:pt idx="7">
                    <c:v>5.93937E-4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[barchart.xlsx]Sheet1!$B$2:$B$9</c:f>
              <c:numCache>
                <c:formatCode>General</c:formatCode>
                <c:ptCount val="8"/>
                <c:pt idx="0">
                  <c:v>0.17820805000000001</c:v>
                </c:pt>
                <c:pt idx="1">
                  <c:v>0.1361426</c:v>
                </c:pt>
                <c:pt idx="2">
                  <c:v>8.1431050000000005E-2</c:v>
                </c:pt>
                <c:pt idx="3">
                  <c:v>3.0252999999999999E-2</c:v>
                </c:pt>
                <c:pt idx="4">
                  <c:v>1.80412E-2</c:v>
                </c:pt>
                <c:pt idx="5">
                  <c:v>2.9740599999999999E-2</c:v>
                </c:pt>
                <c:pt idx="6">
                  <c:v>2.8784799999999999E-2</c:v>
                </c:pt>
                <c:pt idx="7">
                  <c:v>1.8074650000000001E-2</c:v>
                </c:pt>
              </c:numCache>
            </c:numRef>
          </c:val>
          <c:extLst xmlns:c16r2="http://schemas.microsoft.com/office/drawing/2015/06/chart">
            <c:ext xmlns:c16="http://schemas.microsoft.com/office/drawing/2014/chart" uri="{C3380CC4-5D6E-409C-BE32-E72D297353CC}">
              <c16:uniqueId val="{00000000-17B9-48E5-A204-33B75AB6A008}"/>
            </c:ext>
          </c:extLst>
        </c:ser>
        <c:ser>
          <c:idx val="2"/>
          <c:order val="1"/>
          <c:tx>
            <c:strRef>
              <c:f>[barchart.xlsx]Sheet1!$D$1</c:f>
              <c:strCache>
                <c:ptCount val="1"/>
                <c:pt idx="0">
                  <c:v>delay=0.2s</c:v>
                </c:pt>
              </c:strCache>
            </c:strRef>
          </c:tx>
          <c:spPr>
            <a:gradFill rotWithShape="1">
              <a:gsLst>
                <a:gs pos="0">
                  <a:schemeClr val="accent5">
                    <a:tint val="72000"/>
                    <a:tint val="100000"/>
                    <a:shade val="100000"/>
                    <a:satMod val="130000"/>
                  </a:schemeClr>
                </a:gs>
                <a:gs pos="100000">
                  <a:schemeClr val="accent5">
                    <a:tint val="72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[barchart.xlsx]Sheet1!$D$11:$D$18</c:f>
                <c:numCache>
                  <c:formatCode>General</c:formatCode>
                  <c:ptCount val="8"/>
                  <c:pt idx="0">
                    <c:v>3.3243449999999998E-3</c:v>
                  </c:pt>
                  <c:pt idx="1">
                    <c:v>3.021728E-3</c:v>
                  </c:pt>
                  <c:pt idx="2">
                    <c:v>1.74938E-3</c:v>
                  </c:pt>
                  <c:pt idx="3">
                    <c:v>9.3681299999999999E-4</c:v>
                  </c:pt>
                  <c:pt idx="4">
                    <c:v>7.6754099999999995E-4</c:v>
                  </c:pt>
                  <c:pt idx="5">
                    <c:v>7.7267000000000004E-4</c:v>
                  </c:pt>
                  <c:pt idx="6">
                    <c:v>5.4856800000000004E-4</c:v>
                  </c:pt>
                  <c:pt idx="7">
                    <c:v>4.8444900000000002E-4</c:v>
                  </c:pt>
                </c:numCache>
              </c:numRef>
            </c:plus>
            <c:minus>
              <c:numRef>
                <c:f>[barchart.xlsx]Sheet1!$D$11:$D$18</c:f>
                <c:numCache>
                  <c:formatCode>General</c:formatCode>
                  <c:ptCount val="8"/>
                  <c:pt idx="0">
                    <c:v>3.3243449999999998E-3</c:v>
                  </c:pt>
                  <c:pt idx="1">
                    <c:v>3.021728E-3</c:v>
                  </c:pt>
                  <c:pt idx="2">
                    <c:v>1.74938E-3</c:v>
                  </c:pt>
                  <c:pt idx="3">
                    <c:v>9.3681299999999999E-4</c:v>
                  </c:pt>
                  <c:pt idx="4">
                    <c:v>7.6754099999999995E-4</c:v>
                  </c:pt>
                  <c:pt idx="5">
                    <c:v>7.7267000000000004E-4</c:v>
                  </c:pt>
                  <c:pt idx="6">
                    <c:v>5.4856800000000004E-4</c:v>
                  </c:pt>
                  <c:pt idx="7">
                    <c:v>4.8444900000000002E-4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[barchart.xlsx]Sheet1!$D$2:$D$9</c:f>
              <c:numCache>
                <c:formatCode>General</c:formatCode>
                <c:ptCount val="8"/>
                <c:pt idx="0">
                  <c:v>0.33517910000000001</c:v>
                </c:pt>
                <c:pt idx="1">
                  <c:v>0.25618544999999998</c:v>
                </c:pt>
                <c:pt idx="2">
                  <c:v>0.15331149999999999</c:v>
                </c:pt>
                <c:pt idx="3">
                  <c:v>5.6737450000000002E-2</c:v>
                </c:pt>
                <c:pt idx="4">
                  <c:v>3.3229950000000001E-2</c:v>
                </c:pt>
                <c:pt idx="5">
                  <c:v>5.5450899999999997E-2</c:v>
                </c:pt>
                <c:pt idx="6">
                  <c:v>5.3624100000000001E-2</c:v>
                </c:pt>
                <c:pt idx="7">
                  <c:v>3.3591599999999999E-2</c:v>
                </c:pt>
              </c:numCache>
            </c:numRef>
          </c:val>
          <c:extLst xmlns:c16r2="http://schemas.microsoft.com/office/drawing/2015/06/chart">
            <c:ext xmlns:c16="http://schemas.microsoft.com/office/drawing/2014/chart" uri="{C3380CC4-5D6E-409C-BE32-E72D297353CC}">
              <c16:uniqueId val="{00000001-17B9-48E5-A204-33B75AB6A008}"/>
            </c:ext>
          </c:extLst>
        </c:ser>
        <c:ser>
          <c:idx val="4"/>
          <c:order val="2"/>
          <c:tx>
            <c:strRef>
              <c:f>[barchart.xlsx]Sheet1!$F$1</c:f>
              <c:strCache>
                <c:ptCount val="1"/>
                <c:pt idx="0">
                  <c:v>delay=0.3s</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[barchart.xlsx]Sheet1!$F$11:$F$18</c:f>
                <c:numCache>
                  <c:formatCode>General</c:formatCode>
                  <c:ptCount val="8"/>
                  <c:pt idx="0">
                    <c:v>5.0241260000000003E-3</c:v>
                  </c:pt>
                  <c:pt idx="1">
                    <c:v>3.097907E-3</c:v>
                  </c:pt>
                  <c:pt idx="2">
                    <c:v>1.4862899999999999E-3</c:v>
                  </c:pt>
                  <c:pt idx="3">
                    <c:v>9.3348300000000003E-4</c:v>
                  </c:pt>
                  <c:pt idx="4">
                    <c:v>7.34967E-4</c:v>
                  </c:pt>
                  <c:pt idx="5">
                    <c:v>7.4822300000000001E-4</c:v>
                  </c:pt>
                  <c:pt idx="6">
                    <c:v>6.6144499999999998E-4</c:v>
                  </c:pt>
                  <c:pt idx="7">
                    <c:v>5.82596E-4</c:v>
                  </c:pt>
                </c:numCache>
              </c:numRef>
            </c:plus>
            <c:minus>
              <c:numRef>
                <c:f>[barchart.xlsx]Sheet1!$F$11:$F$18</c:f>
                <c:numCache>
                  <c:formatCode>General</c:formatCode>
                  <c:ptCount val="8"/>
                  <c:pt idx="0">
                    <c:v>5.0241260000000003E-3</c:v>
                  </c:pt>
                  <c:pt idx="1">
                    <c:v>3.097907E-3</c:v>
                  </c:pt>
                  <c:pt idx="2">
                    <c:v>1.4862899999999999E-3</c:v>
                  </c:pt>
                  <c:pt idx="3">
                    <c:v>9.3348300000000003E-4</c:v>
                  </c:pt>
                  <c:pt idx="4">
                    <c:v>7.34967E-4</c:v>
                  </c:pt>
                  <c:pt idx="5">
                    <c:v>7.4822300000000001E-4</c:v>
                  </c:pt>
                  <c:pt idx="6">
                    <c:v>6.6144499999999998E-4</c:v>
                  </c:pt>
                  <c:pt idx="7">
                    <c:v>5.82596E-4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[barchart.xlsx]Sheet1!$F$2:$F$9</c:f>
              <c:numCache>
                <c:formatCode>General</c:formatCode>
                <c:ptCount val="8"/>
                <c:pt idx="0">
                  <c:v>0.50309879999999996</c:v>
                </c:pt>
                <c:pt idx="1">
                  <c:v>0.38463999999999998</c:v>
                </c:pt>
                <c:pt idx="2">
                  <c:v>0.22976664999999999</c:v>
                </c:pt>
                <c:pt idx="3">
                  <c:v>8.4535100000000002E-2</c:v>
                </c:pt>
                <c:pt idx="4">
                  <c:v>4.9240550000000001E-2</c:v>
                </c:pt>
                <c:pt idx="5">
                  <c:v>8.3004649999999999E-2</c:v>
                </c:pt>
                <c:pt idx="6">
                  <c:v>8.0261949999999999E-2</c:v>
                </c:pt>
                <c:pt idx="7">
                  <c:v>5.0083799999999998E-2</c:v>
                </c:pt>
              </c:numCache>
            </c:numRef>
          </c:val>
          <c:extLst xmlns:c16r2="http://schemas.microsoft.com/office/drawing/2015/06/chart">
            <c:ext xmlns:c16="http://schemas.microsoft.com/office/drawing/2014/chart" uri="{C3380CC4-5D6E-409C-BE32-E72D297353CC}">
              <c16:uniqueId val="{00000002-17B9-48E5-A204-33B75AB6A008}"/>
            </c:ext>
          </c:extLst>
        </c:ser>
        <c:ser>
          <c:idx val="6"/>
          <c:order val="3"/>
          <c:tx>
            <c:strRef>
              <c:f>[barchart.xlsx]Sheet1!$H$1</c:f>
              <c:strCache>
                <c:ptCount val="1"/>
                <c:pt idx="0">
                  <c:v>delay=0.4s</c:v>
                </c:pt>
              </c:strCache>
            </c:strRef>
          </c:tx>
          <c:spPr>
            <a:gradFill rotWithShape="1">
              <a:gsLst>
                <a:gs pos="0">
                  <a:schemeClr val="accent5">
                    <a:shade val="72000"/>
                    <a:tint val="100000"/>
                    <a:shade val="100000"/>
                    <a:satMod val="130000"/>
                  </a:schemeClr>
                </a:gs>
                <a:gs pos="100000">
                  <a:schemeClr val="accent5">
                    <a:shade val="72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[barchart.xlsx]Sheet1!$H$11:$H$18</c:f>
                <c:numCache>
                  <c:formatCode>General</c:formatCode>
                  <c:ptCount val="8"/>
                  <c:pt idx="0">
                    <c:v>4.8927099999999998E-3</c:v>
                  </c:pt>
                  <c:pt idx="1">
                    <c:v>3.8018459999999998E-3</c:v>
                  </c:pt>
                  <c:pt idx="2">
                    <c:v>2.3943800000000002E-3</c:v>
                  </c:pt>
                  <c:pt idx="3">
                    <c:v>1.1992470000000001E-3</c:v>
                  </c:pt>
                  <c:pt idx="4">
                    <c:v>8.7908599999999995E-4</c:v>
                  </c:pt>
                  <c:pt idx="5">
                    <c:v>9.6472699999999997E-4</c:v>
                  </c:pt>
                  <c:pt idx="6">
                    <c:v>8.8656800000000001E-4</c:v>
                  </c:pt>
                  <c:pt idx="7">
                    <c:v>7.0282000000000005E-4</c:v>
                  </c:pt>
                </c:numCache>
              </c:numRef>
            </c:plus>
            <c:minus>
              <c:numRef>
                <c:f>[barchart.xlsx]Sheet1!$H$11:$H$18</c:f>
                <c:numCache>
                  <c:formatCode>General</c:formatCode>
                  <c:ptCount val="8"/>
                  <c:pt idx="0">
                    <c:v>4.8927099999999998E-3</c:v>
                  </c:pt>
                  <c:pt idx="1">
                    <c:v>3.8018459999999998E-3</c:v>
                  </c:pt>
                  <c:pt idx="2">
                    <c:v>2.3943800000000002E-3</c:v>
                  </c:pt>
                  <c:pt idx="3">
                    <c:v>1.1992470000000001E-3</c:v>
                  </c:pt>
                  <c:pt idx="4">
                    <c:v>8.7908599999999995E-4</c:v>
                  </c:pt>
                  <c:pt idx="5">
                    <c:v>9.6472699999999997E-4</c:v>
                  </c:pt>
                  <c:pt idx="6">
                    <c:v>8.8656800000000001E-4</c:v>
                  </c:pt>
                  <c:pt idx="7">
                    <c:v>7.0282000000000005E-4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[barchart.xlsx]Sheet1!$H$2:$H$9</c:f>
              <c:numCache>
                <c:formatCode>General</c:formatCode>
                <c:ptCount val="8"/>
                <c:pt idx="0">
                  <c:v>0.68364815000000001</c:v>
                </c:pt>
                <c:pt idx="1">
                  <c:v>0.52177289999999998</c:v>
                </c:pt>
                <c:pt idx="2">
                  <c:v>0.31087975000000001</c:v>
                </c:pt>
                <c:pt idx="3">
                  <c:v>0.11419124999999999</c:v>
                </c:pt>
                <c:pt idx="4">
                  <c:v>6.5698099999999995E-2</c:v>
                </c:pt>
                <c:pt idx="5">
                  <c:v>0.1118343</c:v>
                </c:pt>
                <c:pt idx="6">
                  <c:v>0.10814459999999999</c:v>
                </c:pt>
                <c:pt idx="7">
                  <c:v>6.7283399999999993E-2</c:v>
                </c:pt>
              </c:numCache>
            </c:numRef>
          </c:val>
          <c:extLst xmlns:c16r2="http://schemas.microsoft.com/office/drawing/2015/06/chart">
            <c:ext xmlns:c16="http://schemas.microsoft.com/office/drawing/2014/chart" uri="{C3380CC4-5D6E-409C-BE32-E72D297353CC}">
              <c16:uniqueId val="{00000003-17B9-48E5-A204-33B75AB6A008}"/>
            </c:ext>
          </c:extLst>
        </c:ser>
        <c:ser>
          <c:idx val="8"/>
          <c:order val="4"/>
          <c:tx>
            <c:strRef>
              <c:f>[barchart.xlsx]Sheet1!$J$1</c:f>
              <c:strCache>
                <c:ptCount val="1"/>
                <c:pt idx="0">
                  <c:v>delay=0.5s</c:v>
                </c:pt>
              </c:strCache>
            </c:strRef>
          </c:tx>
          <c:spPr>
            <a:gradFill rotWithShape="1">
              <a:gsLst>
                <a:gs pos="0">
                  <a:schemeClr val="accent5">
                    <a:shade val="44000"/>
                    <a:tint val="100000"/>
                    <a:shade val="100000"/>
                    <a:satMod val="130000"/>
                  </a:schemeClr>
                </a:gs>
                <a:gs pos="100000">
                  <a:schemeClr val="accent5">
                    <a:shade val="44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[barchart.xlsx]Sheet1!$J$11:$J$18</c:f>
                <c:numCache>
                  <c:formatCode>General</c:formatCode>
                  <c:ptCount val="8"/>
                  <c:pt idx="0">
                    <c:v>3.9544339999999997E-3</c:v>
                  </c:pt>
                  <c:pt idx="1">
                    <c:v>2.906386E-3</c:v>
                  </c:pt>
                  <c:pt idx="2">
                    <c:v>2.0443570000000001E-3</c:v>
                  </c:pt>
                  <c:pt idx="3">
                    <c:v>7.8148599999999996E-4</c:v>
                  </c:pt>
                  <c:pt idx="4">
                    <c:v>7.78314E-4</c:v>
                  </c:pt>
                  <c:pt idx="5">
                    <c:v>8.5581899999999996E-4</c:v>
                  </c:pt>
                  <c:pt idx="6">
                    <c:v>6.6755500000000001E-4</c:v>
                  </c:pt>
                  <c:pt idx="7">
                    <c:v>4.7850600000000002E-4</c:v>
                  </c:pt>
                </c:numCache>
              </c:numRef>
            </c:plus>
            <c:minus>
              <c:numRef>
                <c:f>[barchart.xlsx]Sheet1!$J$11:$J$18</c:f>
                <c:numCache>
                  <c:formatCode>General</c:formatCode>
                  <c:ptCount val="8"/>
                  <c:pt idx="0">
                    <c:v>3.9544339999999997E-3</c:v>
                  </c:pt>
                  <c:pt idx="1">
                    <c:v>2.906386E-3</c:v>
                  </c:pt>
                  <c:pt idx="2">
                    <c:v>2.0443570000000001E-3</c:v>
                  </c:pt>
                  <c:pt idx="3">
                    <c:v>7.8148599999999996E-4</c:v>
                  </c:pt>
                  <c:pt idx="4">
                    <c:v>7.78314E-4</c:v>
                  </c:pt>
                  <c:pt idx="5">
                    <c:v>8.5581899999999996E-4</c:v>
                  </c:pt>
                  <c:pt idx="6">
                    <c:v>6.6755500000000001E-4</c:v>
                  </c:pt>
                  <c:pt idx="7">
                    <c:v>4.7850600000000002E-4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[barchart.xlsx]Sheet1!$J$2:$J$9</c:f>
              <c:numCache>
                <c:formatCode>General</c:formatCode>
                <c:ptCount val="8"/>
                <c:pt idx="0">
                  <c:v>0.87338154999999995</c:v>
                </c:pt>
                <c:pt idx="1">
                  <c:v>0.66781080000000004</c:v>
                </c:pt>
                <c:pt idx="2">
                  <c:v>0.39730684999999999</c:v>
                </c:pt>
                <c:pt idx="3">
                  <c:v>0.14483674999999999</c:v>
                </c:pt>
                <c:pt idx="4">
                  <c:v>8.3000850000000001E-2</c:v>
                </c:pt>
                <c:pt idx="5">
                  <c:v>0.14252480000000001</c:v>
                </c:pt>
                <c:pt idx="6">
                  <c:v>0.13799655</c:v>
                </c:pt>
                <c:pt idx="7">
                  <c:v>8.5676050000000004E-2</c:v>
                </c:pt>
              </c:numCache>
            </c:numRef>
          </c:val>
          <c:extLst xmlns:c16r2="http://schemas.microsoft.com/office/drawing/2015/06/chart">
            <c:ext xmlns:c16="http://schemas.microsoft.com/office/drawing/2014/chart" uri="{C3380CC4-5D6E-409C-BE32-E72D297353CC}">
              <c16:uniqueId val="{00000004-17B9-48E5-A204-33B75AB6A008}"/>
            </c:ext>
          </c:extLst>
        </c:ser>
        <c:dLbls>
          <c:showLegendKey val="0"/>
          <c:showVal val="0"/>
          <c:showCatName val="0"/>
          <c:showSerName val="0"/>
          <c:showPercent val="0"/>
          <c:showBubbleSize val="0"/>
        </c:dLbls>
        <c:gapWidth val="150"/>
        <c:axId val="365060296"/>
        <c:axId val="365062648"/>
      </c:barChart>
      <c:catAx>
        <c:axId val="365060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400" dirty="0" smtClean="0"/>
                  <a:t>PCD (s)</a:t>
                </a:r>
                <a:endParaRPr lang="en-US" sz="1400" dirty="0"/>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5062648"/>
        <c:crosses val="autoZero"/>
        <c:auto val="1"/>
        <c:lblAlgn val="ctr"/>
        <c:lblOffset val="100"/>
        <c:noMultiLvlLbl val="0"/>
      </c:catAx>
      <c:valAx>
        <c:axId val="36506264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400" dirty="0" smtClean="0"/>
                  <a:t>Power output RMSE</a:t>
                </a:r>
                <a:endParaRPr lang="en-US" sz="1400" dirty="0"/>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650602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1"/>
          <c:order val="0"/>
          <c:tx>
            <c:strRef>
              <c:f>[barchart.xlsx]Sheet1!$AB$1</c:f>
              <c:strCache>
                <c:ptCount val="1"/>
                <c:pt idx="0">
                  <c:v>delay=0.1s</c:v>
                </c:pt>
              </c:strCache>
            </c:strRef>
          </c:tx>
          <c:spPr>
            <a:gradFill rotWithShape="1">
              <a:gsLst>
                <a:gs pos="0">
                  <a:schemeClr val="accent5">
                    <a:tint val="56000"/>
                    <a:tint val="100000"/>
                    <a:shade val="100000"/>
                    <a:satMod val="130000"/>
                  </a:schemeClr>
                </a:gs>
                <a:gs pos="100000">
                  <a:schemeClr val="accent5">
                    <a:tint val="56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[barchart.xlsx]Sheet1!$AC$2:$AC$6</c:f>
                <c:numCache>
                  <c:formatCode>General</c:formatCode>
                  <c:ptCount val="5"/>
                  <c:pt idx="0">
                    <c:v>3.2450790000000001E-3</c:v>
                  </c:pt>
                  <c:pt idx="1">
                    <c:v>2.1439810000000001E-3</c:v>
                  </c:pt>
                  <c:pt idx="2">
                    <c:v>1.3398310000000001E-3</c:v>
                  </c:pt>
                  <c:pt idx="3">
                    <c:v>8.0215099999999997E-4</c:v>
                  </c:pt>
                  <c:pt idx="4">
                    <c:v>3.1728099999999999E-4</c:v>
                  </c:pt>
                </c:numCache>
              </c:numRef>
            </c:plus>
            <c:minus>
              <c:numRef>
                <c:f>[barchart.xlsx]Sheet1!$AC$2:$AC$6</c:f>
                <c:numCache>
                  <c:formatCode>General</c:formatCode>
                  <c:ptCount val="5"/>
                  <c:pt idx="0">
                    <c:v>3.2450790000000001E-3</c:v>
                  </c:pt>
                  <c:pt idx="1">
                    <c:v>2.1439810000000001E-3</c:v>
                  </c:pt>
                  <c:pt idx="2">
                    <c:v>1.3398310000000001E-3</c:v>
                  </c:pt>
                  <c:pt idx="3">
                    <c:v>8.0215099999999997E-4</c:v>
                  </c:pt>
                  <c:pt idx="4">
                    <c:v>3.1728099999999999E-4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[barchart.xlsx]Sheet1!$AA$2:$AA$6</c:f>
              <c:numCache>
                <c:formatCode>General</c:formatCode>
                <c:ptCount val="5"/>
                <c:pt idx="0">
                  <c:v>10</c:v>
                </c:pt>
                <c:pt idx="1">
                  <c:v>8</c:v>
                </c:pt>
                <c:pt idx="2">
                  <c:v>6</c:v>
                </c:pt>
                <c:pt idx="3">
                  <c:v>4</c:v>
                </c:pt>
                <c:pt idx="4">
                  <c:v>2</c:v>
                </c:pt>
              </c:numCache>
            </c:numRef>
          </c:cat>
          <c:val>
            <c:numRef>
              <c:f>[barchart.xlsx]Sheet1!$AB$2:$AB$6</c:f>
              <c:numCache>
                <c:formatCode>General</c:formatCode>
                <c:ptCount val="5"/>
                <c:pt idx="0">
                  <c:v>0.1361426</c:v>
                </c:pt>
                <c:pt idx="1">
                  <c:v>8.9116550000000003E-2</c:v>
                </c:pt>
                <c:pt idx="2">
                  <c:v>5.4506499999999999E-2</c:v>
                </c:pt>
                <c:pt idx="3">
                  <c:v>3.1721149999999997E-2</c:v>
                </c:pt>
                <c:pt idx="4">
                  <c:v>1.209285E-2</c:v>
                </c:pt>
              </c:numCache>
            </c:numRef>
          </c:val>
          <c:extLst xmlns:c16r2="http://schemas.microsoft.com/office/drawing/2015/06/chart">
            <c:ext xmlns:c16="http://schemas.microsoft.com/office/drawing/2014/chart" uri="{C3380CC4-5D6E-409C-BE32-E72D297353CC}">
              <c16:uniqueId val="{00000000-4B4A-4BE6-AE18-C73DE747E89C}"/>
            </c:ext>
          </c:extLst>
        </c:ser>
        <c:ser>
          <c:idx val="3"/>
          <c:order val="1"/>
          <c:tx>
            <c:strRef>
              <c:f>[barchart.xlsx]Sheet1!$AD$1</c:f>
              <c:strCache>
                <c:ptCount val="1"/>
                <c:pt idx="0">
                  <c:v>delay=0.2s</c:v>
                </c:pt>
              </c:strCache>
            </c:strRef>
          </c:tx>
          <c:spPr>
            <a:gradFill rotWithShape="1">
              <a:gsLst>
                <a:gs pos="0">
                  <a:schemeClr val="accent5">
                    <a:tint val="81000"/>
                    <a:tint val="100000"/>
                    <a:shade val="100000"/>
                    <a:satMod val="130000"/>
                  </a:schemeClr>
                </a:gs>
                <a:gs pos="100000">
                  <a:schemeClr val="accent5">
                    <a:tint val="81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[barchart.xlsx]Sheet1!$AE$2:$AE$6</c:f>
                <c:numCache>
                  <c:formatCode>General</c:formatCode>
                  <c:ptCount val="5"/>
                  <c:pt idx="0">
                    <c:v>3.021728E-3</c:v>
                  </c:pt>
                  <c:pt idx="1">
                    <c:v>2.0275290000000001E-3</c:v>
                  </c:pt>
                  <c:pt idx="2">
                    <c:v>1.2835329999999999E-3</c:v>
                  </c:pt>
                  <c:pt idx="3">
                    <c:v>7.7368499999999998E-4</c:v>
                  </c:pt>
                  <c:pt idx="4">
                    <c:v>3.07893E-4</c:v>
                  </c:pt>
                </c:numCache>
              </c:numRef>
            </c:plus>
            <c:minus>
              <c:numRef>
                <c:f>[barchart.xlsx]Sheet1!$AE$2:$AE$6</c:f>
                <c:numCache>
                  <c:formatCode>General</c:formatCode>
                  <c:ptCount val="5"/>
                  <c:pt idx="0">
                    <c:v>3.021728E-3</c:v>
                  </c:pt>
                  <c:pt idx="1">
                    <c:v>2.0275290000000001E-3</c:v>
                  </c:pt>
                  <c:pt idx="2">
                    <c:v>1.2835329999999999E-3</c:v>
                  </c:pt>
                  <c:pt idx="3">
                    <c:v>7.7368499999999998E-4</c:v>
                  </c:pt>
                  <c:pt idx="4">
                    <c:v>3.07893E-4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[barchart.xlsx]Sheet1!$AA$2:$AA$6</c:f>
              <c:numCache>
                <c:formatCode>General</c:formatCode>
                <c:ptCount val="5"/>
                <c:pt idx="0">
                  <c:v>10</c:v>
                </c:pt>
                <c:pt idx="1">
                  <c:v>8</c:v>
                </c:pt>
                <c:pt idx="2">
                  <c:v>6</c:v>
                </c:pt>
                <c:pt idx="3">
                  <c:v>4</c:v>
                </c:pt>
                <c:pt idx="4">
                  <c:v>2</c:v>
                </c:pt>
              </c:numCache>
            </c:numRef>
          </c:cat>
          <c:val>
            <c:numRef>
              <c:f>[barchart.xlsx]Sheet1!$AD$2:$AD$6</c:f>
              <c:numCache>
                <c:formatCode>General</c:formatCode>
                <c:ptCount val="5"/>
                <c:pt idx="0">
                  <c:v>0.25618544999999998</c:v>
                </c:pt>
                <c:pt idx="1">
                  <c:v>0.16729250000000001</c:v>
                </c:pt>
                <c:pt idx="2">
                  <c:v>0.10204595</c:v>
                </c:pt>
                <c:pt idx="3">
                  <c:v>5.9237249999999998E-2</c:v>
                </c:pt>
                <c:pt idx="4">
                  <c:v>2.2514449999999998E-2</c:v>
                </c:pt>
              </c:numCache>
            </c:numRef>
          </c:val>
          <c:extLst xmlns:c16r2="http://schemas.microsoft.com/office/drawing/2015/06/chart">
            <c:ext xmlns:c16="http://schemas.microsoft.com/office/drawing/2014/chart" uri="{C3380CC4-5D6E-409C-BE32-E72D297353CC}">
              <c16:uniqueId val="{00000001-4B4A-4BE6-AE18-C73DE747E89C}"/>
            </c:ext>
          </c:extLst>
        </c:ser>
        <c:ser>
          <c:idx val="5"/>
          <c:order val="2"/>
          <c:tx>
            <c:strRef>
              <c:f>[barchart.xlsx]Sheet1!$AF$1</c:f>
              <c:strCache>
                <c:ptCount val="1"/>
                <c:pt idx="0">
                  <c:v>delay=0.3s</c:v>
                </c:pt>
              </c:strCache>
            </c:strRef>
          </c:tx>
          <c:spPr>
            <a:gradFill rotWithShape="1">
              <a:gsLst>
                <a:gs pos="0">
                  <a:schemeClr val="accent5">
                    <a:shade val="93000"/>
                    <a:tint val="100000"/>
                    <a:shade val="100000"/>
                    <a:satMod val="130000"/>
                  </a:schemeClr>
                </a:gs>
                <a:gs pos="100000">
                  <a:schemeClr val="accent5">
                    <a:shade val="93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[barchart.xlsx]Sheet1!$AG$2:$AG$6</c:f>
                <c:numCache>
                  <c:formatCode>General</c:formatCode>
                  <c:ptCount val="5"/>
                  <c:pt idx="0">
                    <c:v>3.097907E-3</c:v>
                  </c:pt>
                  <c:pt idx="1">
                    <c:v>2.0024090000000001E-3</c:v>
                  </c:pt>
                  <c:pt idx="2">
                    <c:v>1.2357539999999999E-3</c:v>
                  </c:pt>
                  <c:pt idx="3">
                    <c:v>7.3731100000000004E-4</c:v>
                  </c:pt>
                  <c:pt idx="4">
                    <c:v>2.95137E-4</c:v>
                  </c:pt>
                </c:numCache>
              </c:numRef>
            </c:plus>
            <c:minus>
              <c:numRef>
                <c:f>[barchart.xlsx]Sheet1!$AG$2:$AG$6</c:f>
                <c:numCache>
                  <c:formatCode>General</c:formatCode>
                  <c:ptCount val="5"/>
                  <c:pt idx="0">
                    <c:v>3.097907E-3</c:v>
                  </c:pt>
                  <c:pt idx="1">
                    <c:v>2.0024090000000001E-3</c:v>
                  </c:pt>
                  <c:pt idx="2">
                    <c:v>1.2357539999999999E-3</c:v>
                  </c:pt>
                  <c:pt idx="3">
                    <c:v>7.3731100000000004E-4</c:v>
                  </c:pt>
                  <c:pt idx="4">
                    <c:v>2.95137E-4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[barchart.xlsx]Sheet1!$AA$2:$AA$6</c:f>
              <c:numCache>
                <c:formatCode>General</c:formatCode>
                <c:ptCount val="5"/>
                <c:pt idx="0">
                  <c:v>10</c:v>
                </c:pt>
                <c:pt idx="1">
                  <c:v>8</c:v>
                </c:pt>
                <c:pt idx="2">
                  <c:v>6</c:v>
                </c:pt>
                <c:pt idx="3">
                  <c:v>4</c:v>
                </c:pt>
                <c:pt idx="4">
                  <c:v>2</c:v>
                </c:pt>
              </c:numCache>
            </c:numRef>
          </c:cat>
          <c:val>
            <c:numRef>
              <c:f>[barchart.xlsx]Sheet1!$AF$2:$AF$6</c:f>
              <c:numCache>
                <c:formatCode>General</c:formatCode>
                <c:ptCount val="5"/>
                <c:pt idx="0">
                  <c:v>0.38463999999999998</c:v>
                </c:pt>
                <c:pt idx="1">
                  <c:v>0.25052809999999998</c:v>
                </c:pt>
                <c:pt idx="2">
                  <c:v>0.15235650000000001</c:v>
                </c:pt>
                <c:pt idx="3">
                  <c:v>8.8188600000000006E-2</c:v>
                </c:pt>
                <c:pt idx="4">
                  <c:v>3.3405249999999997E-2</c:v>
                </c:pt>
              </c:numCache>
            </c:numRef>
          </c:val>
          <c:extLst xmlns:c16r2="http://schemas.microsoft.com/office/drawing/2015/06/chart">
            <c:ext xmlns:c16="http://schemas.microsoft.com/office/drawing/2014/chart" uri="{C3380CC4-5D6E-409C-BE32-E72D297353CC}">
              <c16:uniqueId val="{00000002-4B4A-4BE6-AE18-C73DE747E89C}"/>
            </c:ext>
          </c:extLst>
        </c:ser>
        <c:ser>
          <c:idx val="7"/>
          <c:order val="3"/>
          <c:tx>
            <c:strRef>
              <c:f>[barchart.xlsx]Sheet1!$AH$1</c:f>
              <c:strCache>
                <c:ptCount val="1"/>
                <c:pt idx="0">
                  <c:v>delay=0.4s</c:v>
                </c:pt>
              </c:strCache>
            </c:strRef>
          </c:tx>
          <c:spPr>
            <a:gradFill rotWithShape="1">
              <a:gsLst>
                <a:gs pos="0">
                  <a:schemeClr val="accent5">
                    <a:shade val="68000"/>
                    <a:tint val="100000"/>
                    <a:shade val="100000"/>
                    <a:satMod val="130000"/>
                  </a:schemeClr>
                </a:gs>
                <a:gs pos="100000">
                  <a:schemeClr val="accent5">
                    <a:shade val="68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[barchart.xlsx]Sheet1!$AI$2:$AI$6</c:f>
                <c:numCache>
                  <c:formatCode>General</c:formatCode>
                  <c:ptCount val="5"/>
                  <c:pt idx="0">
                    <c:v>3.8018459999999998E-3</c:v>
                  </c:pt>
                  <c:pt idx="1">
                    <c:v>2.4903690000000001E-3</c:v>
                  </c:pt>
                  <c:pt idx="2">
                    <c:v>1.547082E-3</c:v>
                  </c:pt>
                  <c:pt idx="3">
                    <c:v>9.2472599999999996E-4</c:v>
                  </c:pt>
                  <c:pt idx="4">
                    <c:v>3.6847900000000001E-4</c:v>
                  </c:pt>
                </c:numCache>
              </c:numRef>
            </c:plus>
            <c:minus>
              <c:numRef>
                <c:f>[barchart.xlsx]Sheet1!$AI$2:$AI$6</c:f>
                <c:numCache>
                  <c:formatCode>General</c:formatCode>
                  <c:ptCount val="5"/>
                  <c:pt idx="0">
                    <c:v>3.8018459999999998E-3</c:v>
                  </c:pt>
                  <c:pt idx="1">
                    <c:v>2.4903690000000001E-3</c:v>
                  </c:pt>
                  <c:pt idx="2">
                    <c:v>1.547082E-3</c:v>
                  </c:pt>
                  <c:pt idx="3">
                    <c:v>9.2472599999999996E-4</c:v>
                  </c:pt>
                  <c:pt idx="4">
                    <c:v>3.6847900000000001E-4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[barchart.xlsx]Sheet1!$AA$2:$AA$6</c:f>
              <c:numCache>
                <c:formatCode>General</c:formatCode>
                <c:ptCount val="5"/>
                <c:pt idx="0">
                  <c:v>10</c:v>
                </c:pt>
                <c:pt idx="1">
                  <c:v>8</c:v>
                </c:pt>
                <c:pt idx="2">
                  <c:v>6</c:v>
                </c:pt>
                <c:pt idx="3">
                  <c:v>4</c:v>
                </c:pt>
                <c:pt idx="4">
                  <c:v>2</c:v>
                </c:pt>
              </c:numCache>
            </c:numRef>
          </c:cat>
          <c:val>
            <c:numRef>
              <c:f>[barchart.xlsx]Sheet1!$AH$2:$AH$6</c:f>
              <c:numCache>
                <c:formatCode>General</c:formatCode>
                <c:ptCount val="5"/>
                <c:pt idx="0">
                  <c:v>0.52177289999999998</c:v>
                </c:pt>
                <c:pt idx="1">
                  <c:v>0.33898574999999997</c:v>
                </c:pt>
                <c:pt idx="2">
                  <c:v>0.20552535</c:v>
                </c:pt>
                <c:pt idx="3">
                  <c:v>0.1186136</c:v>
                </c:pt>
                <c:pt idx="4">
                  <c:v>4.4771350000000001E-2</c:v>
                </c:pt>
              </c:numCache>
            </c:numRef>
          </c:val>
          <c:extLst xmlns:c16r2="http://schemas.microsoft.com/office/drawing/2015/06/chart">
            <c:ext xmlns:c16="http://schemas.microsoft.com/office/drawing/2014/chart" uri="{C3380CC4-5D6E-409C-BE32-E72D297353CC}">
              <c16:uniqueId val="{00000003-4B4A-4BE6-AE18-C73DE747E89C}"/>
            </c:ext>
          </c:extLst>
        </c:ser>
        <c:ser>
          <c:idx val="9"/>
          <c:order val="4"/>
          <c:tx>
            <c:strRef>
              <c:f>[barchart.xlsx]Sheet1!$AJ$1</c:f>
              <c:strCache>
                <c:ptCount val="1"/>
                <c:pt idx="0">
                  <c:v>delay=0.5s</c:v>
                </c:pt>
              </c:strCache>
            </c:strRef>
          </c:tx>
          <c:spPr>
            <a:gradFill rotWithShape="1">
              <a:gsLst>
                <a:gs pos="0">
                  <a:schemeClr val="accent5">
                    <a:shade val="42000"/>
                    <a:tint val="100000"/>
                    <a:shade val="100000"/>
                    <a:satMod val="130000"/>
                  </a:schemeClr>
                </a:gs>
                <a:gs pos="100000">
                  <a:schemeClr val="accent5">
                    <a:shade val="42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[barchart.xlsx]Sheet1!$AK$2:$AK$6</c:f>
                <c:numCache>
                  <c:formatCode>General</c:formatCode>
                  <c:ptCount val="5"/>
                  <c:pt idx="0">
                    <c:v>2.906386E-3</c:v>
                  </c:pt>
                  <c:pt idx="1">
                    <c:v>1.9570490000000002E-3</c:v>
                  </c:pt>
                  <c:pt idx="2">
                    <c:v>1.2234979999999999E-3</c:v>
                  </c:pt>
                  <c:pt idx="3">
                    <c:v>7.2176900000000003E-4</c:v>
                  </c:pt>
                  <c:pt idx="4">
                    <c:v>2.77719E-4</c:v>
                  </c:pt>
                </c:numCache>
              </c:numRef>
            </c:plus>
            <c:minus>
              <c:numRef>
                <c:f>[barchart.xlsx]Sheet1!$AK$2:$AK$6</c:f>
                <c:numCache>
                  <c:formatCode>General</c:formatCode>
                  <c:ptCount val="5"/>
                  <c:pt idx="0">
                    <c:v>2.906386E-3</c:v>
                  </c:pt>
                  <c:pt idx="1">
                    <c:v>1.9570490000000002E-3</c:v>
                  </c:pt>
                  <c:pt idx="2">
                    <c:v>1.2234979999999999E-3</c:v>
                  </c:pt>
                  <c:pt idx="3">
                    <c:v>7.2176900000000003E-4</c:v>
                  </c:pt>
                  <c:pt idx="4">
                    <c:v>2.77719E-4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[barchart.xlsx]Sheet1!$AA$2:$AA$6</c:f>
              <c:numCache>
                <c:formatCode>General</c:formatCode>
                <c:ptCount val="5"/>
                <c:pt idx="0">
                  <c:v>10</c:v>
                </c:pt>
                <c:pt idx="1">
                  <c:v>8</c:v>
                </c:pt>
                <c:pt idx="2">
                  <c:v>6</c:v>
                </c:pt>
                <c:pt idx="3">
                  <c:v>4</c:v>
                </c:pt>
                <c:pt idx="4">
                  <c:v>2</c:v>
                </c:pt>
              </c:numCache>
            </c:numRef>
          </c:cat>
          <c:val>
            <c:numRef>
              <c:f>[barchart.xlsx]Sheet1!$AJ$2:$AJ$6</c:f>
              <c:numCache>
                <c:formatCode>General</c:formatCode>
                <c:ptCount val="5"/>
                <c:pt idx="0">
                  <c:v>0.66781080000000004</c:v>
                </c:pt>
                <c:pt idx="1">
                  <c:v>0.43294270000000001</c:v>
                </c:pt>
                <c:pt idx="2">
                  <c:v>0.26180959999999998</c:v>
                </c:pt>
                <c:pt idx="3">
                  <c:v>0.15070865</c:v>
                </c:pt>
                <c:pt idx="4">
                  <c:v>5.6705199999999997E-2</c:v>
                </c:pt>
              </c:numCache>
            </c:numRef>
          </c:val>
          <c:extLst xmlns:c16r2="http://schemas.microsoft.com/office/drawing/2015/06/chart">
            <c:ext xmlns:c16="http://schemas.microsoft.com/office/drawing/2014/chart" uri="{C3380CC4-5D6E-409C-BE32-E72D297353CC}">
              <c16:uniqueId val="{00000004-4B4A-4BE6-AE18-C73DE747E89C}"/>
            </c:ext>
          </c:extLst>
        </c:ser>
        <c:dLbls>
          <c:showLegendKey val="0"/>
          <c:showVal val="0"/>
          <c:showCatName val="0"/>
          <c:showSerName val="0"/>
          <c:showPercent val="0"/>
          <c:showBubbleSize val="0"/>
        </c:dLbls>
        <c:gapWidth val="150"/>
        <c:axId val="365061080"/>
        <c:axId val="365061472"/>
      </c:barChart>
      <c:catAx>
        <c:axId val="3650610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PCA (MW)</a:t>
                </a:r>
                <a:endParaRPr lang="en-US"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5061472"/>
        <c:crosses val="autoZero"/>
        <c:auto val="1"/>
        <c:lblAlgn val="ctr"/>
        <c:lblOffset val="100"/>
        <c:noMultiLvlLbl val="0"/>
      </c:catAx>
      <c:valAx>
        <c:axId val="365061472"/>
        <c:scaling>
          <c:orientation val="minMax"/>
          <c:max val="0.7"/>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Power output RMSE</a:t>
                </a:r>
                <a:endParaRPr lang="en-US" dirty="0"/>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50610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tx>
            <c:strRef>
              <c:f>[barchart.xlsx]Sheet1!$B$1</c:f>
              <c:strCache>
                <c:ptCount val="1"/>
                <c:pt idx="0">
                  <c:v>delay=0.1s</c:v>
                </c:pt>
              </c:strCache>
            </c:strRef>
          </c:tx>
          <c:spPr>
            <a:gradFill rotWithShape="1">
              <a:gsLst>
                <a:gs pos="0">
                  <a:schemeClr val="accent6">
                    <a:tint val="44000"/>
                    <a:tint val="100000"/>
                    <a:shade val="100000"/>
                    <a:satMod val="130000"/>
                  </a:schemeClr>
                </a:gs>
                <a:gs pos="100000">
                  <a:schemeClr val="accent6">
                    <a:tint val="44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[barchart.xlsx]Sheet1!$B$11:$B$18</c:f>
                <c:numCache>
                  <c:formatCode>General</c:formatCode>
                  <c:ptCount val="8"/>
                  <c:pt idx="0">
                    <c:v>3.6966260000000002E-3</c:v>
                  </c:pt>
                  <c:pt idx="1">
                    <c:v>3.2450790000000001E-3</c:v>
                  </c:pt>
                  <c:pt idx="2">
                    <c:v>1.6360260000000001E-3</c:v>
                  </c:pt>
                  <c:pt idx="3">
                    <c:v>8.6160999999999996E-4</c:v>
                  </c:pt>
                  <c:pt idx="4">
                    <c:v>6.4272799999999996E-4</c:v>
                  </c:pt>
                  <c:pt idx="5">
                    <c:v>8.2898300000000004E-4</c:v>
                  </c:pt>
                  <c:pt idx="6">
                    <c:v>7.7839700000000001E-4</c:v>
                  </c:pt>
                  <c:pt idx="7">
                    <c:v>5.93937E-4</c:v>
                  </c:pt>
                </c:numCache>
              </c:numRef>
            </c:plus>
            <c:minus>
              <c:numRef>
                <c:f>[barchart.xlsx]Sheet1!$B$11:$B$18</c:f>
                <c:numCache>
                  <c:formatCode>General</c:formatCode>
                  <c:ptCount val="8"/>
                  <c:pt idx="0">
                    <c:v>3.6966260000000002E-3</c:v>
                  </c:pt>
                  <c:pt idx="1">
                    <c:v>3.2450790000000001E-3</c:v>
                  </c:pt>
                  <c:pt idx="2">
                    <c:v>1.6360260000000001E-3</c:v>
                  </c:pt>
                  <c:pt idx="3">
                    <c:v>8.6160999999999996E-4</c:v>
                  </c:pt>
                  <c:pt idx="4">
                    <c:v>6.4272799999999996E-4</c:v>
                  </c:pt>
                  <c:pt idx="5">
                    <c:v>8.2898300000000004E-4</c:v>
                  </c:pt>
                  <c:pt idx="6">
                    <c:v>7.7839700000000001E-4</c:v>
                  </c:pt>
                  <c:pt idx="7">
                    <c:v>5.93937E-4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[barchart.xlsx]Sheet1!$B$2:$B$9</c:f>
              <c:numCache>
                <c:formatCode>General</c:formatCode>
                <c:ptCount val="8"/>
                <c:pt idx="0">
                  <c:v>0.17820805000000001</c:v>
                </c:pt>
                <c:pt idx="1">
                  <c:v>0.1361426</c:v>
                </c:pt>
                <c:pt idx="2">
                  <c:v>8.1431050000000005E-2</c:v>
                </c:pt>
                <c:pt idx="3">
                  <c:v>3.0252999999999999E-2</c:v>
                </c:pt>
                <c:pt idx="4">
                  <c:v>1.80412E-2</c:v>
                </c:pt>
                <c:pt idx="5">
                  <c:v>2.9740599999999999E-2</c:v>
                </c:pt>
                <c:pt idx="6">
                  <c:v>2.8784799999999999E-2</c:v>
                </c:pt>
                <c:pt idx="7">
                  <c:v>1.8074650000000001E-2</c:v>
                </c:pt>
              </c:numCache>
            </c:numRef>
          </c:val>
          <c:extLst xmlns:c16r2="http://schemas.microsoft.com/office/drawing/2015/06/chart">
            <c:ext xmlns:c16="http://schemas.microsoft.com/office/drawing/2014/chart" uri="{C3380CC4-5D6E-409C-BE32-E72D297353CC}">
              <c16:uniqueId val="{00000000-17B9-48E5-A204-33B75AB6A008}"/>
            </c:ext>
          </c:extLst>
        </c:ser>
        <c:ser>
          <c:idx val="2"/>
          <c:order val="1"/>
          <c:tx>
            <c:strRef>
              <c:f>[barchart.xlsx]Sheet1!$D$1</c:f>
              <c:strCache>
                <c:ptCount val="1"/>
                <c:pt idx="0">
                  <c:v>delay=0.2s</c:v>
                </c:pt>
              </c:strCache>
            </c:strRef>
          </c:tx>
          <c:spPr>
            <a:gradFill rotWithShape="1">
              <a:gsLst>
                <a:gs pos="0">
                  <a:schemeClr val="accent6">
                    <a:tint val="72000"/>
                    <a:tint val="100000"/>
                    <a:shade val="100000"/>
                    <a:satMod val="130000"/>
                  </a:schemeClr>
                </a:gs>
                <a:gs pos="100000">
                  <a:schemeClr val="accent6">
                    <a:tint val="72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[barchart.xlsx]Sheet1!$D$11:$D$18</c:f>
                <c:numCache>
                  <c:formatCode>General</c:formatCode>
                  <c:ptCount val="8"/>
                  <c:pt idx="0">
                    <c:v>3.3243449999999998E-3</c:v>
                  </c:pt>
                  <c:pt idx="1">
                    <c:v>3.021728E-3</c:v>
                  </c:pt>
                  <c:pt idx="2">
                    <c:v>1.74938E-3</c:v>
                  </c:pt>
                  <c:pt idx="3">
                    <c:v>9.3681299999999999E-4</c:v>
                  </c:pt>
                  <c:pt idx="4">
                    <c:v>7.6754099999999995E-4</c:v>
                  </c:pt>
                  <c:pt idx="5">
                    <c:v>7.7267000000000004E-4</c:v>
                  </c:pt>
                  <c:pt idx="6">
                    <c:v>5.4856800000000004E-4</c:v>
                  </c:pt>
                  <c:pt idx="7">
                    <c:v>4.8444900000000002E-4</c:v>
                  </c:pt>
                </c:numCache>
              </c:numRef>
            </c:plus>
            <c:minus>
              <c:numRef>
                <c:f>[barchart.xlsx]Sheet1!$D$11:$D$18</c:f>
                <c:numCache>
                  <c:formatCode>General</c:formatCode>
                  <c:ptCount val="8"/>
                  <c:pt idx="0">
                    <c:v>3.3243449999999998E-3</c:v>
                  </c:pt>
                  <c:pt idx="1">
                    <c:v>3.021728E-3</c:v>
                  </c:pt>
                  <c:pt idx="2">
                    <c:v>1.74938E-3</c:v>
                  </c:pt>
                  <c:pt idx="3">
                    <c:v>9.3681299999999999E-4</c:v>
                  </c:pt>
                  <c:pt idx="4">
                    <c:v>7.6754099999999995E-4</c:v>
                  </c:pt>
                  <c:pt idx="5">
                    <c:v>7.7267000000000004E-4</c:v>
                  </c:pt>
                  <c:pt idx="6">
                    <c:v>5.4856800000000004E-4</c:v>
                  </c:pt>
                  <c:pt idx="7">
                    <c:v>4.8444900000000002E-4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[barchart.xlsx]Sheet1!$D$2:$D$9</c:f>
              <c:numCache>
                <c:formatCode>General</c:formatCode>
                <c:ptCount val="8"/>
                <c:pt idx="0">
                  <c:v>0.33517910000000001</c:v>
                </c:pt>
                <c:pt idx="1">
                  <c:v>0.25618544999999998</c:v>
                </c:pt>
                <c:pt idx="2">
                  <c:v>0.15331149999999999</c:v>
                </c:pt>
                <c:pt idx="3">
                  <c:v>5.6737450000000002E-2</c:v>
                </c:pt>
                <c:pt idx="4">
                  <c:v>3.3229950000000001E-2</c:v>
                </c:pt>
                <c:pt idx="5">
                  <c:v>5.5450899999999997E-2</c:v>
                </c:pt>
                <c:pt idx="6">
                  <c:v>5.3624100000000001E-2</c:v>
                </c:pt>
                <c:pt idx="7">
                  <c:v>3.3591599999999999E-2</c:v>
                </c:pt>
              </c:numCache>
            </c:numRef>
          </c:val>
          <c:extLst xmlns:c16r2="http://schemas.microsoft.com/office/drawing/2015/06/chart">
            <c:ext xmlns:c16="http://schemas.microsoft.com/office/drawing/2014/chart" uri="{C3380CC4-5D6E-409C-BE32-E72D297353CC}">
              <c16:uniqueId val="{00000001-17B9-48E5-A204-33B75AB6A008}"/>
            </c:ext>
          </c:extLst>
        </c:ser>
        <c:ser>
          <c:idx val="4"/>
          <c:order val="2"/>
          <c:tx>
            <c:strRef>
              <c:f>[barchart.xlsx]Sheet1!$F$1</c:f>
              <c:strCache>
                <c:ptCount val="1"/>
                <c:pt idx="0">
                  <c:v>delay=0.3s</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[barchart.xlsx]Sheet1!$F$11:$F$18</c:f>
                <c:numCache>
                  <c:formatCode>General</c:formatCode>
                  <c:ptCount val="8"/>
                  <c:pt idx="0">
                    <c:v>5.0241260000000003E-3</c:v>
                  </c:pt>
                  <c:pt idx="1">
                    <c:v>3.097907E-3</c:v>
                  </c:pt>
                  <c:pt idx="2">
                    <c:v>1.4862899999999999E-3</c:v>
                  </c:pt>
                  <c:pt idx="3">
                    <c:v>9.3348300000000003E-4</c:v>
                  </c:pt>
                  <c:pt idx="4">
                    <c:v>7.34967E-4</c:v>
                  </c:pt>
                  <c:pt idx="5">
                    <c:v>7.4822300000000001E-4</c:v>
                  </c:pt>
                  <c:pt idx="6">
                    <c:v>6.6144499999999998E-4</c:v>
                  </c:pt>
                  <c:pt idx="7">
                    <c:v>5.82596E-4</c:v>
                  </c:pt>
                </c:numCache>
              </c:numRef>
            </c:plus>
            <c:minus>
              <c:numRef>
                <c:f>[barchart.xlsx]Sheet1!$F$11:$F$18</c:f>
                <c:numCache>
                  <c:formatCode>General</c:formatCode>
                  <c:ptCount val="8"/>
                  <c:pt idx="0">
                    <c:v>5.0241260000000003E-3</c:v>
                  </c:pt>
                  <c:pt idx="1">
                    <c:v>3.097907E-3</c:v>
                  </c:pt>
                  <c:pt idx="2">
                    <c:v>1.4862899999999999E-3</c:v>
                  </c:pt>
                  <c:pt idx="3">
                    <c:v>9.3348300000000003E-4</c:v>
                  </c:pt>
                  <c:pt idx="4">
                    <c:v>7.34967E-4</c:v>
                  </c:pt>
                  <c:pt idx="5">
                    <c:v>7.4822300000000001E-4</c:v>
                  </c:pt>
                  <c:pt idx="6">
                    <c:v>6.6144499999999998E-4</c:v>
                  </c:pt>
                  <c:pt idx="7">
                    <c:v>5.82596E-4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[barchart.xlsx]Sheet1!$F$2:$F$9</c:f>
              <c:numCache>
                <c:formatCode>General</c:formatCode>
                <c:ptCount val="8"/>
                <c:pt idx="0">
                  <c:v>0.50309879999999996</c:v>
                </c:pt>
                <c:pt idx="1">
                  <c:v>0.38463999999999998</c:v>
                </c:pt>
                <c:pt idx="2">
                  <c:v>0.22976664999999999</c:v>
                </c:pt>
                <c:pt idx="3">
                  <c:v>8.4535100000000002E-2</c:v>
                </c:pt>
                <c:pt idx="4">
                  <c:v>4.9240550000000001E-2</c:v>
                </c:pt>
                <c:pt idx="5">
                  <c:v>8.3004649999999999E-2</c:v>
                </c:pt>
                <c:pt idx="6">
                  <c:v>8.0261949999999999E-2</c:v>
                </c:pt>
                <c:pt idx="7">
                  <c:v>5.0083799999999998E-2</c:v>
                </c:pt>
              </c:numCache>
            </c:numRef>
          </c:val>
          <c:extLst xmlns:c16r2="http://schemas.microsoft.com/office/drawing/2015/06/chart">
            <c:ext xmlns:c16="http://schemas.microsoft.com/office/drawing/2014/chart" uri="{C3380CC4-5D6E-409C-BE32-E72D297353CC}">
              <c16:uniqueId val="{00000002-17B9-48E5-A204-33B75AB6A008}"/>
            </c:ext>
          </c:extLst>
        </c:ser>
        <c:ser>
          <c:idx val="6"/>
          <c:order val="3"/>
          <c:tx>
            <c:strRef>
              <c:f>[barchart.xlsx]Sheet1!$H$1</c:f>
              <c:strCache>
                <c:ptCount val="1"/>
                <c:pt idx="0">
                  <c:v>delay=0.4s</c:v>
                </c:pt>
              </c:strCache>
            </c:strRef>
          </c:tx>
          <c:spPr>
            <a:gradFill rotWithShape="1">
              <a:gsLst>
                <a:gs pos="0">
                  <a:schemeClr val="accent6">
                    <a:shade val="72000"/>
                    <a:tint val="100000"/>
                    <a:shade val="100000"/>
                    <a:satMod val="130000"/>
                  </a:schemeClr>
                </a:gs>
                <a:gs pos="100000">
                  <a:schemeClr val="accent6">
                    <a:shade val="72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[barchart.xlsx]Sheet1!$H$11:$H$18</c:f>
                <c:numCache>
                  <c:formatCode>General</c:formatCode>
                  <c:ptCount val="8"/>
                  <c:pt idx="0">
                    <c:v>4.8927099999999998E-3</c:v>
                  </c:pt>
                  <c:pt idx="1">
                    <c:v>3.8018459999999998E-3</c:v>
                  </c:pt>
                  <c:pt idx="2">
                    <c:v>2.3943800000000002E-3</c:v>
                  </c:pt>
                  <c:pt idx="3">
                    <c:v>1.1992470000000001E-3</c:v>
                  </c:pt>
                  <c:pt idx="4">
                    <c:v>8.7908599999999995E-4</c:v>
                  </c:pt>
                  <c:pt idx="5">
                    <c:v>9.6472699999999997E-4</c:v>
                  </c:pt>
                  <c:pt idx="6">
                    <c:v>8.8656800000000001E-4</c:v>
                  </c:pt>
                  <c:pt idx="7">
                    <c:v>7.0282000000000005E-4</c:v>
                  </c:pt>
                </c:numCache>
              </c:numRef>
            </c:plus>
            <c:minus>
              <c:numRef>
                <c:f>[barchart.xlsx]Sheet1!$H$11:$H$18</c:f>
                <c:numCache>
                  <c:formatCode>General</c:formatCode>
                  <c:ptCount val="8"/>
                  <c:pt idx="0">
                    <c:v>4.8927099999999998E-3</c:v>
                  </c:pt>
                  <c:pt idx="1">
                    <c:v>3.8018459999999998E-3</c:v>
                  </c:pt>
                  <c:pt idx="2">
                    <c:v>2.3943800000000002E-3</c:v>
                  </c:pt>
                  <c:pt idx="3">
                    <c:v>1.1992470000000001E-3</c:v>
                  </c:pt>
                  <c:pt idx="4">
                    <c:v>8.7908599999999995E-4</c:v>
                  </c:pt>
                  <c:pt idx="5">
                    <c:v>9.6472699999999997E-4</c:v>
                  </c:pt>
                  <c:pt idx="6">
                    <c:v>8.8656800000000001E-4</c:v>
                  </c:pt>
                  <c:pt idx="7">
                    <c:v>7.0282000000000005E-4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[barchart.xlsx]Sheet1!$H$2:$H$9</c:f>
              <c:numCache>
                <c:formatCode>General</c:formatCode>
                <c:ptCount val="8"/>
                <c:pt idx="0">
                  <c:v>0.68364815000000001</c:v>
                </c:pt>
                <c:pt idx="1">
                  <c:v>0.52177289999999998</c:v>
                </c:pt>
                <c:pt idx="2">
                  <c:v>0.31087975000000001</c:v>
                </c:pt>
                <c:pt idx="3">
                  <c:v>0.11419124999999999</c:v>
                </c:pt>
                <c:pt idx="4">
                  <c:v>6.5698099999999995E-2</c:v>
                </c:pt>
                <c:pt idx="5">
                  <c:v>0.1118343</c:v>
                </c:pt>
                <c:pt idx="6">
                  <c:v>0.10814459999999999</c:v>
                </c:pt>
                <c:pt idx="7">
                  <c:v>6.7283399999999993E-2</c:v>
                </c:pt>
              </c:numCache>
            </c:numRef>
          </c:val>
          <c:extLst xmlns:c16r2="http://schemas.microsoft.com/office/drawing/2015/06/chart">
            <c:ext xmlns:c16="http://schemas.microsoft.com/office/drawing/2014/chart" uri="{C3380CC4-5D6E-409C-BE32-E72D297353CC}">
              <c16:uniqueId val="{00000003-17B9-48E5-A204-33B75AB6A008}"/>
            </c:ext>
          </c:extLst>
        </c:ser>
        <c:ser>
          <c:idx val="8"/>
          <c:order val="4"/>
          <c:tx>
            <c:strRef>
              <c:f>[barchart.xlsx]Sheet1!$J$1</c:f>
              <c:strCache>
                <c:ptCount val="1"/>
                <c:pt idx="0">
                  <c:v>delay=0.5s</c:v>
                </c:pt>
              </c:strCache>
            </c:strRef>
          </c:tx>
          <c:spPr>
            <a:gradFill rotWithShape="1">
              <a:gsLst>
                <a:gs pos="0">
                  <a:schemeClr val="accent6">
                    <a:shade val="44000"/>
                    <a:tint val="100000"/>
                    <a:shade val="100000"/>
                    <a:satMod val="130000"/>
                  </a:schemeClr>
                </a:gs>
                <a:gs pos="100000">
                  <a:schemeClr val="accent6">
                    <a:shade val="44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[barchart.xlsx]Sheet1!$J$11:$J$18</c:f>
                <c:numCache>
                  <c:formatCode>General</c:formatCode>
                  <c:ptCount val="8"/>
                  <c:pt idx="0">
                    <c:v>3.9544339999999997E-3</c:v>
                  </c:pt>
                  <c:pt idx="1">
                    <c:v>2.906386E-3</c:v>
                  </c:pt>
                  <c:pt idx="2">
                    <c:v>2.0443570000000001E-3</c:v>
                  </c:pt>
                  <c:pt idx="3">
                    <c:v>7.8148599999999996E-4</c:v>
                  </c:pt>
                  <c:pt idx="4">
                    <c:v>7.78314E-4</c:v>
                  </c:pt>
                  <c:pt idx="5">
                    <c:v>8.5581899999999996E-4</c:v>
                  </c:pt>
                  <c:pt idx="6">
                    <c:v>6.6755500000000001E-4</c:v>
                  </c:pt>
                  <c:pt idx="7">
                    <c:v>4.7850600000000002E-4</c:v>
                  </c:pt>
                </c:numCache>
              </c:numRef>
            </c:plus>
            <c:minus>
              <c:numRef>
                <c:f>[barchart.xlsx]Sheet1!$J$11:$J$18</c:f>
                <c:numCache>
                  <c:formatCode>General</c:formatCode>
                  <c:ptCount val="8"/>
                  <c:pt idx="0">
                    <c:v>3.9544339999999997E-3</c:v>
                  </c:pt>
                  <c:pt idx="1">
                    <c:v>2.906386E-3</c:v>
                  </c:pt>
                  <c:pt idx="2">
                    <c:v>2.0443570000000001E-3</c:v>
                  </c:pt>
                  <c:pt idx="3">
                    <c:v>7.8148599999999996E-4</c:v>
                  </c:pt>
                  <c:pt idx="4">
                    <c:v>7.78314E-4</c:v>
                  </c:pt>
                  <c:pt idx="5">
                    <c:v>8.5581899999999996E-4</c:v>
                  </c:pt>
                  <c:pt idx="6">
                    <c:v>6.6755500000000001E-4</c:v>
                  </c:pt>
                  <c:pt idx="7">
                    <c:v>4.7850600000000002E-4</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[barchart.xlsx]Sheet1!$A$2:$A$9</c:f>
              <c:numCache>
                <c:formatCode>General</c:formatCode>
                <c:ptCount val="8"/>
                <c:pt idx="0">
                  <c:v>15</c:v>
                </c:pt>
                <c:pt idx="1">
                  <c:v>30</c:v>
                </c:pt>
                <c:pt idx="2">
                  <c:v>45</c:v>
                </c:pt>
                <c:pt idx="3">
                  <c:v>60</c:v>
                </c:pt>
                <c:pt idx="4">
                  <c:v>75</c:v>
                </c:pt>
                <c:pt idx="5">
                  <c:v>90</c:v>
                </c:pt>
                <c:pt idx="6">
                  <c:v>105</c:v>
                </c:pt>
                <c:pt idx="7">
                  <c:v>120</c:v>
                </c:pt>
              </c:numCache>
            </c:numRef>
          </c:cat>
          <c:val>
            <c:numRef>
              <c:f>[barchart.xlsx]Sheet1!$J$2:$J$9</c:f>
              <c:numCache>
                <c:formatCode>General</c:formatCode>
                <c:ptCount val="8"/>
                <c:pt idx="0">
                  <c:v>0.87338154999999995</c:v>
                </c:pt>
                <c:pt idx="1">
                  <c:v>0.66781080000000004</c:v>
                </c:pt>
                <c:pt idx="2">
                  <c:v>0.39730684999999999</c:v>
                </c:pt>
                <c:pt idx="3">
                  <c:v>0.14483674999999999</c:v>
                </c:pt>
                <c:pt idx="4">
                  <c:v>8.3000850000000001E-2</c:v>
                </c:pt>
                <c:pt idx="5">
                  <c:v>0.14252480000000001</c:v>
                </c:pt>
                <c:pt idx="6">
                  <c:v>0.13799655</c:v>
                </c:pt>
                <c:pt idx="7">
                  <c:v>8.5676050000000004E-2</c:v>
                </c:pt>
              </c:numCache>
            </c:numRef>
          </c:val>
          <c:extLst xmlns:c16r2="http://schemas.microsoft.com/office/drawing/2015/06/chart">
            <c:ext xmlns:c16="http://schemas.microsoft.com/office/drawing/2014/chart" uri="{C3380CC4-5D6E-409C-BE32-E72D297353CC}">
              <c16:uniqueId val="{00000004-17B9-48E5-A204-33B75AB6A008}"/>
            </c:ext>
          </c:extLst>
        </c:ser>
        <c:dLbls>
          <c:showLegendKey val="0"/>
          <c:showVal val="0"/>
          <c:showCatName val="0"/>
          <c:showSerName val="0"/>
          <c:showPercent val="0"/>
          <c:showBubbleSize val="0"/>
        </c:dLbls>
        <c:gapWidth val="150"/>
        <c:axId val="297969872"/>
        <c:axId val="297971832"/>
      </c:barChart>
      <c:catAx>
        <c:axId val="29796987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PCD (s)</a:t>
                </a:r>
                <a:endParaRPr lang="en-US"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97971832"/>
        <c:crosses val="autoZero"/>
        <c:auto val="1"/>
        <c:lblAlgn val="ctr"/>
        <c:lblOffset val="100"/>
        <c:noMultiLvlLbl val="0"/>
      </c:catAx>
      <c:valAx>
        <c:axId val="29797183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Power output RMSE</a:t>
                </a:r>
                <a:endParaRPr lang="en-US" dirty="0"/>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97969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1"/>
          <c:order val="0"/>
          <c:tx>
            <c:strRef>
              <c:f>[barchart.xlsx]Sheet1!$N$1</c:f>
              <c:strCache>
                <c:ptCount val="1"/>
                <c:pt idx="0">
                  <c:v>delay=0.1s</c:v>
                </c:pt>
              </c:strCache>
            </c:strRef>
          </c:tx>
          <c:spPr>
            <a:gradFill rotWithShape="1">
              <a:gsLst>
                <a:gs pos="0">
                  <a:schemeClr val="accent2">
                    <a:tint val="56000"/>
                    <a:tint val="100000"/>
                    <a:shade val="100000"/>
                    <a:satMod val="130000"/>
                  </a:schemeClr>
                </a:gs>
                <a:gs pos="100000">
                  <a:schemeClr val="accent2">
                    <a:tint val="56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[barchart.xlsx]Sheet1!$O$2:$O$6</c:f>
                <c:numCache>
                  <c:formatCode>General</c:formatCode>
                  <c:ptCount val="5"/>
                  <c:pt idx="0">
                    <c:v>3.2450790000000001E-3</c:v>
                  </c:pt>
                  <c:pt idx="1">
                    <c:v>4.3891260000000001E-3</c:v>
                  </c:pt>
                  <c:pt idx="2">
                    <c:v>8.5687850000000006E-3</c:v>
                  </c:pt>
                  <c:pt idx="3">
                    <c:v>9.1540570000000002E-3</c:v>
                  </c:pt>
                  <c:pt idx="4">
                    <c:v>1.9533905000000001E-2</c:v>
                  </c:pt>
                </c:numCache>
              </c:numRef>
            </c:plus>
            <c:minus>
              <c:numRef>
                <c:f>[barchart.xlsx]Sheet1!$O$2:$O$6</c:f>
                <c:numCache>
                  <c:formatCode>General</c:formatCode>
                  <c:ptCount val="5"/>
                  <c:pt idx="0">
                    <c:v>3.2450790000000001E-3</c:v>
                  </c:pt>
                  <c:pt idx="1">
                    <c:v>4.3891260000000001E-3</c:v>
                  </c:pt>
                  <c:pt idx="2">
                    <c:v>8.5687850000000006E-3</c:v>
                  </c:pt>
                  <c:pt idx="3">
                    <c:v>9.1540570000000002E-3</c:v>
                  </c:pt>
                  <c:pt idx="4">
                    <c:v>1.9533905000000001E-2</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[barchart.xlsx]Sheet1!$M$2:$M$6</c:f>
              <c:numCache>
                <c:formatCode>General</c:formatCode>
                <c:ptCount val="5"/>
                <c:pt idx="0">
                  <c:v>0.9</c:v>
                </c:pt>
                <c:pt idx="1">
                  <c:v>0.8</c:v>
                </c:pt>
                <c:pt idx="2">
                  <c:v>0.7</c:v>
                </c:pt>
                <c:pt idx="3">
                  <c:v>0.6</c:v>
                </c:pt>
                <c:pt idx="4">
                  <c:v>0.5</c:v>
                </c:pt>
              </c:numCache>
            </c:numRef>
          </c:cat>
          <c:val>
            <c:numRef>
              <c:f>[barchart.xlsx]Sheet1!$N$2:$N$6</c:f>
              <c:numCache>
                <c:formatCode>General</c:formatCode>
                <c:ptCount val="5"/>
                <c:pt idx="0">
                  <c:v>0.1361426</c:v>
                </c:pt>
                <c:pt idx="1">
                  <c:v>0.16873374999999999</c:v>
                </c:pt>
                <c:pt idx="2">
                  <c:v>0.21086274999999999</c:v>
                </c:pt>
                <c:pt idx="3">
                  <c:v>0.27119149999999997</c:v>
                </c:pt>
                <c:pt idx="4">
                  <c:v>0.36317005000000002</c:v>
                </c:pt>
              </c:numCache>
            </c:numRef>
          </c:val>
          <c:extLst xmlns:c16r2="http://schemas.microsoft.com/office/drawing/2015/06/chart">
            <c:ext xmlns:c16="http://schemas.microsoft.com/office/drawing/2014/chart" uri="{C3380CC4-5D6E-409C-BE32-E72D297353CC}">
              <c16:uniqueId val="{00000000-20ED-4C74-8F18-67052B067C85}"/>
            </c:ext>
          </c:extLst>
        </c:ser>
        <c:ser>
          <c:idx val="3"/>
          <c:order val="1"/>
          <c:tx>
            <c:strRef>
              <c:f>[barchart.xlsx]Sheet1!$P$1</c:f>
              <c:strCache>
                <c:ptCount val="1"/>
                <c:pt idx="0">
                  <c:v>delay=0.2s</c:v>
                </c:pt>
              </c:strCache>
            </c:strRef>
          </c:tx>
          <c:spPr>
            <a:gradFill rotWithShape="1">
              <a:gsLst>
                <a:gs pos="0">
                  <a:schemeClr val="accent2">
                    <a:tint val="81000"/>
                    <a:tint val="100000"/>
                    <a:shade val="100000"/>
                    <a:satMod val="130000"/>
                  </a:schemeClr>
                </a:gs>
                <a:gs pos="100000">
                  <a:schemeClr val="accent2">
                    <a:tint val="81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[barchart.xlsx]Sheet1!$Q$2:$Q$6</c:f>
                <c:numCache>
                  <c:formatCode>General</c:formatCode>
                  <c:ptCount val="5"/>
                  <c:pt idx="0">
                    <c:v>3.021728E-3</c:v>
                  </c:pt>
                  <c:pt idx="1">
                    <c:v>6.7919149999999999E-3</c:v>
                  </c:pt>
                  <c:pt idx="2">
                    <c:v>6.9839109999999998E-3</c:v>
                  </c:pt>
                  <c:pt idx="3">
                    <c:v>1.2235556999999999E-2</c:v>
                  </c:pt>
                  <c:pt idx="4">
                    <c:v>2.4445024999999999E-2</c:v>
                  </c:pt>
                </c:numCache>
              </c:numRef>
            </c:plus>
            <c:minus>
              <c:numRef>
                <c:f>[barchart.xlsx]Sheet1!$Q$2:$Q$6</c:f>
                <c:numCache>
                  <c:formatCode>General</c:formatCode>
                  <c:ptCount val="5"/>
                  <c:pt idx="0">
                    <c:v>3.021728E-3</c:v>
                  </c:pt>
                  <c:pt idx="1">
                    <c:v>6.7919149999999999E-3</c:v>
                  </c:pt>
                  <c:pt idx="2">
                    <c:v>6.9839109999999998E-3</c:v>
                  </c:pt>
                  <c:pt idx="3">
                    <c:v>1.2235556999999999E-2</c:v>
                  </c:pt>
                  <c:pt idx="4">
                    <c:v>2.4445024999999999E-2</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[barchart.xlsx]Sheet1!$M$2:$M$6</c:f>
              <c:numCache>
                <c:formatCode>General</c:formatCode>
                <c:ptCount val="5"/>
                <c:pt idx="0">
                  <c:v>0.9</c:v>
                </c:pt>
                <c:pt idx="1">
                  <c:v>0.8</c:v>
                </c:pt>
                <c:pt idx="2">
                  <c:v>0.7</c:v>
                </c:pt>
                <c:pt idx="3">
                  <c:v>0.6</c:v>
                </c:pt>
                <c:pt idx="4">
                  <c:v>0.5</c:v>
                </c:pt>
              </c:numCache>
            </c:numRef>
          </c:cat>
          <c:val>
            <c:numRef>
              <c:f>[barchart.xlsx]Sheet1!$P$2:$P$6</c:f>
              <c:numCache>
                <c:formatCode>General</c:formatCode>
                <c:ptCount val="5"/>
                <c:pt idx="0">
                  <c:v>0.25618544999999998</c:v>
                </c:pt>
                <c:pt idx="1">
                  <c:v>0.29156114999999999</c:v>
                </c:pt>
                <c:pt idx="2">
                  <c:v>0.33438469999999998</c:v>
                </c:pt>
                <c:pt idx="3">
                  <c:v>0.39721404999999999</c:v>
                </c:pt>
                <c:pt idx="4">
                  <c:v>0.48766635000000003</c:v>
                </c:pt>
              </c:numCache>
            </c:numRef>
          </c:val>
          <c:extLst xmlns:c16r2="http://schemas.microsoft.com/office/drawing/2015/06/chart">
            <c:ext xmlns:c16="http://schemas.microsoft.com/office/drawing/2014/chart" uri="{C3380CC4-5D6E-409C-BE32-E72D297353CC}">
              <c16:uniqueId val="{00000001-20ED-4C74-8F18-67052B067C85}"/>
            </c:ext>
          </c:extLst>
        </c:ser>
        <c:ser>
          <c:idx val="5"/>
          <c:order val="2"/>
          <c:tx>
            <c:strRef>
              <c:f>[barchart.xlsx]Sheet1!$R$1</c:f>
              <c:strCache>
                <c:ptCount val="1"/>
                <c:pt idx="0">
                  <c:v>delay=0.3s</c:v>
                </c:pt>
              </c:strCache>
            </c:strRef>
          </c:tx>
          <c:spPr>
            <a:gradFill rotWithShape="1">
              <a:gsLst>
                <a:gs pos="0">
                  <a:schemeClr val="accent2">
                    <a:shade val="93000"/>
                    <a:tint val="100000"/>
                    <a:shade val="100000"/>
                    <a:satMod val="130000"/>
                  </a:schemeClr>
                </a:gs>
                <a:gs pos="100000">
                  <a:schemeClr val="accent2">
                    <a:shade val="93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[barchart.xlsx]Sheet1!$S$2:$S$6</c:f>
                <c:numCache>
                  <c:formatCode>General</c:formatCode>
                  <c:ptCount val="5"/>
                  <c:pt idx="0">
                    <c:v>3.097907E-3</c:v>
                  </c:pt>
                  <c:pt idx="1">
                    <c:v>4.6177190000000002E-3</c:v>
                  </c:pt>
                  <c:pt idx="2">
                    <c:v>8.7896720000000001E-3</c:v>
                  </c:pt>
                  <c:pt idx="3">
                    <c:v>1.3646973E-2</c:v>
                  </c:pt>
                  <c:pt idx="4">
                    <c:v>2.4184758000000001E-2</c:v>
                  </c:pt>
                </c:numCache>
              </c:numRef>
            </c:plus>
            <c:minus>
              <c:numRef>
                <c:f>[barchart.xlsx]Sheet1!$S$2:$S$6</c:f>
                <c:numCache>
                  <c:formatCode>General</c:formatCode>
                  <c:ptCount val="5"/>
                  <c:pt idx="0">
                    <c:v>3.097907E-3</c:v>
                  </c:pt>
                  <c:pt idx="1">
                    <c:v>4.6177190000000002E-3</c:v>
                  </c:pt>
                  <c:pt idx="2">
                    <c:v>8.7896720000000001E-3</c:v>
                  </c:pt>
                  <c:pt idx="3">
                    <c:v>1.3646973E-2</c:v>
                  </c:pt>
                  <c:pt idx="4">
                    <c:v>2.4184758000000001E-2</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[barchart.xlsx]Sheet1!$M$2:$M$6</c:f>
              <c:numCache>
                <c:formatCode>General</c:formatCode>
                <c:ptCount val="5"/>
                <c:pt idx="0">
                  <c:v>0.9</c:v>
                </c:pt>
                <c:pt idx="1">
                  <c:v>0.8</c:v>
                </c:pt>
                <c:pt idx="2">
                  <c:v>0.7</c:v>
                </c:pt>
                <c:pt idx="3">
                  <c:v>0.6</c:v>
                </c:pt>
                <c:pt idx="4">
                  <c:v>0.5</c:v>
                </c:pt>
              </c:numCache>
            </c:numRef>
          </c:cat>
          <c:val>
            <c:numRef>
              <c:f>[barchart.xlsx]Sheet1!$R$2:$R$6</c:f>
              <c:numCache>
                <c:formatCode>General</c:formatCode>
                <c:ptCount val="5"/>
                <c:pt idx="0">
                  <c:v>0.38463999999999998</c:v>
                </c:pt>
                <c:pt idx="1">
                  <c:v>0.42218689999999998</c:v>
                </c:pt>
                <c:pt idx="2">
                  <c:v>0.46726430000000002</c:v>
                </c:pt>
                <c:pt idx="3">
                  <c:v>0.53922959999999998</c:v>
                </c:pt>
                <c:pt idx="4">
                  <c:v>0.62490265</c:v>
                </c:pt>
              </c:numCache>
            </c:numRef>
          </c:val>
          <c:extLst xmlns:c16r2="http://schemas.microsoft.com/office/drawing/2015/06/chart">
            <c:ext xmlns:c16="http://schemas.microsoft.com/office/drawing/2014/chart" uri="{C3380CC4-5D6E-409C-BE32-E72D297353CC}">
              <c16:uniqueId val="{00000002-20ED-4C74-8F18-67052B067C85}"/>
            </c:ext>
          </c:extLst>
        </c:ser>
        <c:ser>
          <c:idx val="7"/>
          <c:order val="3"/>
          <c:tx>
            <c:strRef>
              <c:f>[barchart.xlsx]Sheet1!$T$1</c:f>
              <c:strCache>
                <c:ptCount val="1"/>
                <c:pt idx="0">
                  <c:v>delay=0.4s</c:v>
                </c:pt>
              </c:strCache>
            </c:strRef>
          </c:tx>
          <c:spPr>
            <a:gradFill rotWithShape="1">
              <a:gsLst>
                <a:gs pos="0">
                  <a:schemeClr val="accent2">
                    <a:shade val="68000"/>
                    <a:tint val="100000"/>
                    <a:shade val="100000"/>
                    <a:satMod val="130000"/>
                  </a:schemeClr>
                </a:gs>
                <a:gs pos="100000">
                  <a:schemeClr val="accent2">
                    <a:shade val="68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[barchart.xlsx]Sheet1!$U$2:$U$6</c:f>
                <c:numCache>
                  <c:formatCode>General</c:formatCode>
                  <c:ptCount val="5"/>
                  <c:pt idx="0">
                    <c:v>3.8018459999999998E-3</c:v>
                  </c:pt>
                  <c:pt idx="1">
                    <c:v>5.178696E-3</c:v>
                  </c:pt>
                  <c:pt idx="2">
                    <c:v>7.1375099999999997E-3</c:v>
                  </c:pt>
                  <c:pt idx="3">
                    <c:v>1.2880222E-2</c:v>
                  </c:pt>
                  <c:pt idx="4">
                    <c:v>2.8782116999999999E-2</c:v>
                  </c:pt>
                </c:numCache>
              </c:numRef>
            </c:plus>
            <c:minus>
              <c:numRef>
                <c:f>[barchart.xlsx]Sheet1!$U$2:$U$6</c:f>
                <c:numCache>
                  <c:formatCode>General</c:formatCode>
                  <c:ptCount val="5"/>
                  <c:pt idx="0">
                    <c:v>3.8018459999999998E-3</c:v>
                  </c:pt>
                  <c:pt idx="1">
                    <c:v>5.178696E-3</c:v>
                  </c:pt>
                  <c:pt idx="2">
                    <c:v>7.1375099999999997E-3</c:v>
                  </c:pt>
                  <c:pt idx="3">
                    <c:v>1.2880222E-2</c:v>
                  </c:pt>
                  <c:pt idx="4">
                    <c:v>2.8782116999999999E-2</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[barchart.xlsx]Sheet1!$M$2:$M$6</c:f>
              <c:numCache>
                <c:formatCode>General</c:formatCode>
                <c:ptCount val="5"/>
                <c:pt idx="0">
                  <c:v>0.9</c:v>
                </c:pt>
                <c:pt idx="1">
                  <c:v>0.8</c:v>
                </c:pt>
                <c:pt idx="2">
                  <c:v>0.7</c:v>
                </c:pt>
                <c:pt idx="3">
                  <c:v>0.6</c:v>
                </c:pt>
                <c:pt idx="4">
                  <c:v>0.5</c:v>
                </c:pt>
              </c:numCache>
            </c:numRef>
          </c:cat>
          <c:val>
            <c:numRef>
              <c:f>[barchart.xlsx]Sheet1!$T$2:$T$6</c:f>
              <c:numCache>
                <c:formatCode>General</c:formatCode>
                <c:ptCount val="5"/>
                <c:pt idx="0">
                  <c:v>0.52177289999999998</c:v>
                </c:pt>
                <c:pt idx="1">
                  <c:v>0.56105185000000002</c:v>
                </c:pt>
                <c:pt idx="2">
                  <c:v>0.60966279999999995</c:v>
                </c:pt>
                <c:pt idx="3">
                  <c:v>0.68340305000000001</c:v>
                </c:pt>
                <c:pt idx="4">
                  <c:v>0.78998650000000004</c:v>
                </c:pt>
              </c:numCache>
            </c:numRef>
          </c:val>
          <c:extLst xmlns:c16r2="http://schemas.microsoft.com/office/drawing/2015/06/chart">
            <c:ext xmlns:c16="http://schemas.microsoft.com/office/drawing/2014/chart" uri="{C3380CC4-5D6E-409C-BE32-E72D297353CC}">
              <c16:uniqueId val="{00000003-20ED-4C74-8F18-67052B067C85}"/>
            </c:ext>
          </c:extLst>
        </c:ser>
        <c:ser>
          <c:idx val="9"/>
          <c:order val="4"/>
          <c:tx>
            <c:strRef>
              <c:f>[barchart.xlsx]Sheet1!$V$1</c:f>
              <c:strCache>
                <c:ptCount val="1"/>
                <c:pt idx="0">
                  <c:v>delay=0.5s</c:v>
                </c:pt>
              </c:strCache>
            </c:strRef>
          </c:tx>
          <c:spPr>
            <a:gradFill rotWithShape="1">
              <a:gsLst>
                <a:gs pos="0">
                  <a:schemeClr val="accent2">
                    <a:shade val="42000"/>
                    <a:tint val="100000"/>
                    <a:shade val="100000"/>
                    <a:satMod val="130000"/>
                  </a:schemeClr>
                </a:gs>
                <a:gs pos="100000">
                  <a:schemeClr val="accent2">
                    <a:shade val="42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[barchart.xlsx]Sheet1!$W$2:$W$6</c:f>
                <c:numCache>
                  <c:formatCode>General</c:formatCode>
                  <c:ptCount val="5"/>
                  <c:pt idx="0">
                    <c:v>2.906386E-3</c:v>
                  </c:pt>
                  <c:pt idx="1">
                    <c:v>5.9374959999999996E-3</c:v>
                  </c:pt>
                  <c:pt idx="2">
                    <c:v>8.8583749999999999E-3</c:v>
                  </c:pt>
                  <c:pt idx="3">
                    <c:v>1.3532696E-2</c:v>
                  </c:pt>
                  <c:pt idx="4">
                    <c:v>1.4143428E-2</c:v>
                  </c:pt>
                </c:numCache>
              </c:numRef>
            </c:plus>
            <c:minus>
              <c:numRef>
                <c:f>[barchart.xlsx]Sheet1!$W$2:$W$6</c:f>
                <c:numCache>
                  <c:formatCode>General</c:formatCode>
                  <c:ptCount val="5"/>
                  <c:pt idx="0">
                    <c:v>2.906386E-3</c:v>
                  </c:pt>
                  <c:pt idx="1">
                    <c:v>5.9374959999999996E-3</c:v>
                  </c:pt>
                  <c:pt idx="2">
                    <c:v>8.8583749999999999E-3</c:v>
                  </c:pt>
                  <c:pt idx="3">
                    <c:v>1.3532696E-2</c:v>
                  </c:pt>
                  <c:pt idx="4">
                    <c:v>1.4143428E-2</c:v>
                  </c:pt>
                </c:numCache>
              </c:numRef>
            </c:minus>
            <c:spPr>
              <a:solidFill>
                <a:schemeClr val="tx1"/>
              </a:solidFill>
              <a:ln w="9525" cap="flat" cmpd="sng" algn="ctr">
                <a:solidFill>
                  <a:schemeClr val="tx2">
                    <a:lumMod val="60000"/>
                    <a:lumOff val="40000"/>
                  </a:schemeClr>
                </a:solidFill>
                <a:prstDash val="solid"/>
                <a:round/>
              </a:ln>
              <a:effectLst/>
            </c:spPr>
          </c:errBars>
          <c:cat>
            <c:numRef>
              <c:f>[barchart.xlsx]Sheet1!$M$2:$M$6</c:f>
              <c:numCache>
                <c:formatCode>General</c:formatCode>
                <c:ptCount val="5"/>
                <c:pt idx="0">
                  <c:v>0.9</c:v>
                </c:pt>
                <c:pt idx="1">
                  <c:v>0.8</c:v>
                </c:pt>
                <c:pt idx="2">
                  <c:v>0.7</c:v>
                </c:pt>
                <c:pt idx="3">
                  <c:v>0.6</c:v>
                </c:pt>
                <c:pt idx="4">
                  <c:v>0.5</c:v>
                </c:pt>
              </c:numCache>
            </c:numRef>
          </c:cat>
          <c:val>
            <c:numRef>
              <c:f>[barchart.xlsx]Sheet1!$V$2:$V$6</c:f>
              <c:numCache>
                <c:formatCode>General</c:formatCode>
                <c:ptCount val="5"/>
                <c:pt idx="0">
                  <c:v>0.66781080000000004</c:v>
                </c:pt>
                <c:pt idx="1">
                  <c:v>0.70945385000000005</c:v>
                </c:pt>
                <c:pt idx="2">
                  <c:v>0.7640555</c:v>
                </c:pt>
                <c:pt idx="3">
                  <c:v>0.84743009999999996</c:v>
                </c:pt>
                <c:pt idx="4">
                  <c:v>0.95705269999999998</c:v>
                </c:pt>
              </c:numCache>
            </c:numRef>
          </c:val>
          <c:extLst xmlns:c16r2="http://schemas.microsoft.com/office/drawing/2015/06/chart">
            <c:ext xmlns:c16="http://schemas.microsoft.com/office/drawing/2014/chart" uri="{C3380CC4-5D6E-409C-BE32-E72D297353CC}">
              <c16:uniqueId val="{00000004-20ED-4C74-8F18-67052B067C85}"/>
            </c:ext>
          </c:extLst>
        </c:ser>
        <c:dLbls>
          <c:showLegendKey val="0"/>
          <c:showVal val="0"/>
          <c:showCatName val="0"/>
          <c:showSerName val="0"/>
          <c:showPercent val="0"/>
          <c:showBubbleSize val="0"/>
        </c:dLbls>
        <c:gapWidth val="150"/>
        <c:axId val="365200608"/>
        <c:axId val="365200216"/>
      </c:barChart>
      <c:catAx>
        <c:axId val="3652006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Delivery ratio</a:t>
                </a:r>
                <a:endParaRPr lang="en-US"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5200216"/>
        <c:crosses val="autoZero"/>
        <c:auto val="1"/>
        <c:lblAlgn val="ctr"/>
        <c:lblOffset val="100"/>
        <c:noMultiLvlLbl val="0"/>
      </c:catAx>
      <c:valAx>
        <c:axId val="365200216"/>
        <c:scaling>
          <c:orientation val="minMax"/>
          <c:max val="1"/>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Power output RMSE</a:t>
                </a:r>
                <a:endParaRPr lang="en-US" dirty="0"/>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5200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3D147-0466-5D43-8FB6-F9A913760DF9}" type="datetimeFigureOut">
              <a:rPr lang="en-US" smtClean="0"/>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07F38-D9A2-FD48-8F72-48DC768022CF}" type="slidenum">
              <a:rPr lang="en-US" smtClean="0"/>
              <a:t>‹#›</a:t>
            </a:fld>
            <a:endParaRPr lang="en-US"/>
          </a:p>
        </p:txBody>
      </p:sp>
    </p:spTree>
    <p:extLst>
      <p:ext uri="{BB962C8B-B14F-4D97-AF65-F5344CB8AC3E}">
        <p14:creationId xmlns:p14="http://schemas.microsoft.com/office/powerpoint/2010/main" val="4249907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07F38-D9A2-FD48-8F72-48DC768022CF}" type="slidenum">
              <a:rPr lang="en-US" smtClean="0"/>
              <a:t>1</a:t>
            </a:fld>
            <a:endParaRPr lang="en-US"/>
          </a:p>
        </p:txBody>
      </p:sp>
    </p:spTree>
    <p:extLst>
      <p:ext uri="{BB962C8B-B14F-4D97-AF65-F5344CB8AC3E}">
        <p14:creationId xmlns:p14="http://schemas.microsoft.com/office/powerpoint/2010/main" val="263194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reference function examples of one SMR. They all change the power amount from 42 MW to 32 MW, but with different time durations. For example, if the operator wants to change the power within 30s. The reference function will be set to be ramp30. We test these reference functions for different delivery ratio and delay on one reactor.</a:t>
            </a:r>
          </a:p>
          <a:p>
            <a:endParaRPr lang="en-US" baseline="0" dirty="0" smtClean="0"/>
          </a:p>
          <a:p>
            <a:endParaRPr lang="en-US" baseline="0" dirty="0" smtClean="0"/>
          </a:p>
          <a:p>
            <a:endParaRPr lang="en-US" baseline="0" dirty="0" smtClean="0"/>
          </a:p>
          <a:p>
            <a:r>
              <a:rPr lang="en-US" baseline="0" dirty="0" smtClean="0"/>
              <a:t>We did a test on one PHX with different reference functions for different network delays and delivery ratios. These are the examples of reference functions </a:t>
            </a:r>
            <a:r>
              <a:rPr lang="en-US" sz="1200" b="0" i="0" u="none" strike="noStrike" kern="1200" dirty="0" smtClean="0">
                <a:solidFill>
                  <a:schemeClr val="tx1"/>
                </a:solidFill>
                <a:effectLst/>
                <a:latin typeface="+mn-lt"/>
                <a:ea typeface="ＭＳ Ｐゴシック" charset="-128"/>
                <a:cs typeface="ＭＳ Ｐゴシック" charset="-128"/>
              </a:rPr>
              <a:t>coming from the nuclear control people. For example, if the nuclear</a:t>
            </a:r>
            <a:r>
              <a:rPr lang="en-US" sz="1200" b="0" i="0" u="none" strike="noStrike" kern="1200" baseline="0" dirty="0" smtClean="0">
                <a:solidFill>
                  <a:schemeClr val="tx1"/>
                </a:solidFill>
                <a:effectLst/>
                <a:latin typeface="+mn-lt"/>
                <a:ea typeface="ＭＳ Ｐゴシック" charset="-128"/>
                <a:cs typeface="ＭＳ Ｐゴシック" charset="-128"/>
              </a:rPr>
              <a:t> operator wants the </a:t>
            </a:r>
            <a:r>
              <a:rPr lang="en-US" sz="1200" b="1" i="0" u="none" strike="noStrike" kern="1200" baseline="0" dirty="0" smtClean="0">
                <a:solidFill>
                  <a:schemeClr val="tx1"/>
                </a:solidFill>
                <a:effectLst/>
                <a:latin typeface="+mn-lt"/>
                <a:ea typeface="ＭＳ Ｐゴシック" charset="-128"/>
                <a:cs typeface="ＭＳ Ｐゴシック" charset="-128"/>
              </a:rPr>
              <a:t>power</a:t>
            </a:r>
            <a:r>
              <a:rPr lang="en-US" sz="1200" b="0" i="0" u="none" strike="noStrike" kern="1200" baseline="0" dirty="0" smtClean="0">
                <a:solidFill>
                  <a:schemeClr val="tx1"/>
                </a:solidFill>
                <a:effectLst/>
                <a:latin typeface="+mn-lt"/>
                <a:ea typeface="ＭＳ Ｐゴシック" charset="-128"/>
                <a:cs typeface="ＭＳ Ｐゴシック" charset="-128"/>
              </a:rPr>
              <a:t> of </a:t>
            </a:r>
            <a:r>
              <a:rPr lang="en-US" sz="1200" b="0" i="0" u="none" strike="noStrike" kern="1200" baseline="0" dirty="0" err="1" smtClean="0">
                <a:solidFill>
                  <a:schemeClr val="tx1"/>
                </a:solidFill>
                <a:effectLst/>
                <a:latin typeface="+mn-lt"/>
                <a:ea typeface="ＭＳ Ｐゴシック" charset="-128"/>
                <a:cs typeface="ＭＳ Ｐゴシック" charset="-128"/>
              </a:rPr>
              <a:t>phx</a:t>
            </a:r>
            <a:r>
              <a:rPr lang="en-US" sz="1200" b="0" i="0" u="none" strike="noStrike" kern="1200" baseline="0" dirty="0" smtClean="0">
                <a:solidFill>
                  <a:schemeClr val="tx1"/>
                </a:solidFill>
                <a:effectLst/>
                <a:latin typeface="+mn-lt"/>
                <a:ea typeface="ＭＳ Ｐゴシック" charset="-128"/>
                <a:cs typeface="ＭＳ Ｐゴシック" charset="-128"/>
              </a:rPr>
              <a:t> to change from 42 MW to 32 MW within 30s. They will set reference function to be ramp30. In our case, a</a:t>
            </a:r>
            <a:r>
              <a:rPr lang="en-US" baseline="0" dirty="0" smtClean="0"/>
              <a:t> reference function with one ramp is determined with power change amount and power change duration. For example, the PCA of ramp 30 is 10MW and PCD is 30s.</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12</a:t>
            </a:fld>
            <a:endParaRPr lang="en-US"/>
          </a:p>
        </p:txBody>
      </p:sp>
    </p:spTree>
    <p:extLst>
      <p:ext uri="{BB962C8B-B14F-4D97-AF65-F5344CB8AC3E}">
        <p14:creationId xmlns:p14="http://schemas.microsoft.com/office/powerpoint/2010/main" val="362606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observed that the higher the ramp ratio, the more network-induced error we get. And for reference functions …. For example, the duration 15 with network delay 0.2 perform</a:t>
            </a:r>
            <a:r>
              <a:rPr lang="en-US" baseline="0" dirty="0" smtClean="0"/>
              <a:t> similar to the duration 45 with network delay 0.4. </a:t>
            </a:r>
            <a:r>
              <a:rPr lang="en-US" dirty="0" smtClean="0"/>
              <a:t>This</a:t>
            </a:r>
            <a:r>
              <a:rPr lang="en-US" baseline="0" dirty="0" smtClean="0"/>
              <a:t> motivates us to </a:t>
            </a:r>
            <a:r>
              <a:rPr lang="en-US" dirty="0" smtClean="0"/>
              <a:t>set smaller measurement</a:t>
            </a:r>
            <a:r>
              <a:rPr lang="en-US" baseline="0" dirty="0" smtClean="0"/>
              <a:t> deadlines for reference functions with higher ramp ratios. </a:t>
            </a:r>
            <a:endParaRPr lang="en-US" dirty="0" smtClean="0"/>
          </a:p>
          <a:p>
            <a:endParaRPr lang="en-US" dirty="0" smtClean="0"/>
          </a:p>
          <a:p>
            <a:endParaRPr lang="en-US" dirty="0" smtClean="0"/>
          </a:p>
          <a:p>
            <a:endParaRPr lang="en-US" dirty="0" smtClean="0"/>
          </a:p>
          <a:p>
            <a:r>
              <a:rPr lang="en-US" dirty="0" smtClean="0"/>
              <a:t>This is the RMSE results for</a:t>
            </a:r>
            <a:r>
              <a:rPr lang="en-US" baseline="0" dirty="0" smtClean="0"/>
              <a:t> different PCDs with</a:t>
            </a:r>
            <a:r>
              <a:rPr lang="en-US" dirty="0" smtClean="0"/>
              <a:t> static</a:t>
            </a:r>
            <a:r>
              <a:rPr lang="en-US" baseline="0" dirty="0" smtClean="0"/>
              <a:t> PCA and delivery ratio. </a:t>
            </a:r>
            <a:endParaRPr lang="en-US" dirty="0" smtClean="0"/>
          </a:p>
          <a:p>
            <a:r>
              <a:rPr lang="en-US" dirty="0" smtClean="0"/>
              <a:t>For example, the </a:t>
            </a:r>
            <a:r>
              <a:rPr lang="en-US" dirty="0" err="1" smtClean="0"/>
              <a:t>rmse</a:t>
            </a:r>
            <a:r>
              <a:rPr lang="en-US" dirty="0" smtClean="0"/>
              <a:t> of </a:t>
            </a:r>
            <a:r>
              <a:rPr lang="en-US" dirty="0" err="1" smtClean="0"/>
              <a:t>pcd</a:t>
            </a:r>
            <a:r>
              <a:rPr lang="en-US" baseline="0" dirty="0" smtClean="0"/>
              <a:t> 15 with delay 0.2 is similar to the </a:t>
            </a:r>
            <a:r>
              <a:rPr lang="en-US" baseline="0" dirty="0" err="1" smtClean="0"/>
              <a:t>rmse</a:t>
            </a:r>
            <a:r>
              <a:rPr lang="en-US" baseline="0" dirty="0" smtClean="0"/>
              <a:t> of </a:t>
            </a:r>
            <a:r>
              <a:rPr lang="en-US" baseline="0" dirty="0" err="1" smtClean="0"/>
              <a:t>pcd</a:t>
            </a:r>
            <a:r>
              <a:rPr lang="en-US" baseline="0" dirty="0" smtClean="0"/>
              <a:t> 45 with delay 0.4. But when PCD is greater than 60, the RMSEs are similar. </a:t>
            </a:r>
          </a:p>
          <a:p>
            <a:endParaRPr lang="en-US" baseline="0" dirty="0" smtClean="0"/>
          </a:p>
          <a:p>
            <a:r>
              <a:rPr lang="en-US" baseline="0" dirty="0" smtClean="0"/>
              <a:t>Note that I make decreases in the X-axis to be visually consistent with the first figure. </a:t>
            </a:r>
          </a:p>
          <a:p>
            <a:r>
              <a:rPr lang="en-US" baseline="0" dirty="0" smtClean="0"/>
              <a:t>This is the RMSE results for different PCAs with static PCD and delivery ratio. </a:t>
            </a:r>
          </a:p>
          <a:p>
            <a:r>
              <a:rPr lang="en-US" baseline="0" dirty="0" smtClean="0"/>
              <a:t>For example, the </a:t>
            </a:r>
            <a:r>
              <a:rPr lang="en-US" baseline="0" dirty="0" err="1" smtClean="0"/>
              <a:t>rmse</a:t>
            </a:r>
            <a:r>
              <a:rPr lang="en-US" baseline="0" dirty="0" smtClean="0"/>
              <a:t> of PCA 10 with delay 0.2 is similar to the </a:t>
            </a:r>
            <a:r>
              <a:rPr lang="en-US" baseline="0" dirty="0" err="1" smtClean="0"/>
              <a:t>rmse</a:t>
            </a:r>
            <a:r>
              <a:rPr lang="en-US" baseline="0" dirty="0" smtClean="0"/>
              <a:t> of </a:t>
            </a:r>
            <a:r>
              <a:rPr lang="en-US" baseline="0" dirty="0" err="1" smtClean="0"/>
              <a:t>pca</a:t>
            </a:r>
            <a:r>
              <a:rPr lang="en-US" baseline="0" dirty="0" smtClean="0"/>
              <a:t> 6 with delay 0.5. But when PCA is greater than 4MW, the RMSEs are similar. </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13</a:t>
            </a:fld>
            <a:endParaRPr lang="en-US"/>
          </a:p>
        </p:txBody>
      </p:sp>
    </p:spTree>
    <p:extLst>
      <p:ext uri="{BB962C8B-B14F-4D97-AF65-F5344CB8AC3E}">
        <p14:creationId xmlns:p14="http://schemas.microsoft.com/office/powerpoint/2010/main" val="250251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Based on the two motivations, we want to reduce total network-induced error for multiple control systems. To achieve that, we will study cross-layer real-time scheduling. We first </a:t>
            </a:r>
            <a:r>
              <a:rPr lang="en-US" sz="1200" baseline="0" dirty="0" smtClean="0"/>
              <a:t>inject the application demands into the network layer to change measurement deadlines dynamically. Assign s</a:t>
            </a:r>
            <a:r>
              <a:rPr lang="en-US" sz="1200" dirty="0" smtClean="0"/>
              <a:t>maller deadlines for more urgent application </a:t>
            </a:r>
            <a:r>
              <a:rPr lang="en-US" sz="1200" smtClean="0"/>
              <a:t>demands.</a:t>
            </a:r>
            <a:r>
              <a:rPr lang="en-US" sz="1200" baseline="0" smtClean="0"/>
              <a:t> </a:t>
            </a:r>
            <a:r>
              <a:rPr lang="en-US" sz="1400" b="0" baseline="0" smtClean="0"/>
              <a:t>As </a:t>
            </a:r>
            <a:r>
              <a:rPr lang="en-US" sz="1400" b="0" baseline="0" dirty="0" smtClean="0"/>
              <a:t>far as we know the cross-layer real-time scheduling has not been researched in wireless control system yet.</a:t>
            </a:r>
            <a:endParaRPr lang="en-US" sz="1200" b="0" dirty="0" smtClean="0"/>
          </a:p>
        </p:txBody>
      </p:sp>
      <p:sp>
        <p:nvSpPr>
          <p:cNvPr id="4" name="Slide Number Placeholder 3"/>
          <p:cNvSpPr>
            <a:spLocks noGrp="1"/>
          </p:cNvSpPr>
          <p:nvPr>
            <p:ph type="sldNum" sz="quarter" idx="10"/>
          </p:nvPr>
        </p:nvSpPr>
        <p:spPr/>
        <p:txBody>
          <a:bodyPr/>
          <a:lstStyle/>
          <a:p>
            <a:fld id="{3A795D73-D713-134A-B1DE-653480336E4C}" type="slidenum">
              <a:rPr lang="en-US" smtClean="0"/>
              <a:t>14</a:t>
            </a:fld>
            <a:endParaRPr lang="en-US"/>
          </a:p>
        </p:txBody>
      </p:sp>
    </p:spTree>
    <p:extLst>
      <p:ext uri="{BB962C8B-B14F-4D97-AF65-F5344CB8AC3E}">
        <p14:creationId xmlns:p14="http://schemas.microsoft.com/office/powerpoint/2010/main" val="255392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95D73-D713-134A-B1DE-653480336E4C}" type="slidenum">
              <a:rPr lang="en-US" smtClean="0"/>
              <a:t>16</a:t>
            </a:fld>
            <a:endParaRPr lang="en-US"/>
          </a:p>
        </p:txBody>
      </p:sp>
    </p:spTree>
    <p:extLst>
      <p:ext uri="{BB962C8B-B14F-4D97-AF65-F5344CB8AC3E}">
        <p14:creationId xmlns:p14="http://schemas.microsoft.com/office/powerpoint/2010/main" val="180574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In</a:t>
            </a:r>
            <a:r>
              <a:rPr lang="en-US" b="1" baseline="0" dirty="0" smtClean="0"/>
              <a:t> addition to the observation motivation, we have another</a:t>
            </a:r>
            <a:r>
              <a:rPr lang="en-US" b="1" dirty="0" smtClean="0"/>
              <a:t> motivation</a:t>
            </a:r>
            <a:r>
              <a:rPr lang="en-US" b="1" baseline="0" dirty="0" smtClean="0"/>
              <a:t> of NPP demands</a:t>
            </a:r>
            <a:r>
              <a:rPr lang="en-US" baseline="0" dirty="0" smtClean="0"/>
              <a:t>. </a:t>
            </a:r>
            <a:r>
              <a:rPr lang="en-US" dirty="0" smtClean="0"/>
              <a:t>There are multiple small modular reactors in nuclea</a:t>
            </a:r>
            <a:r>
              <a:rPr lang="en-US" baseline="0" dirty="0" smtClean="0"/>
              <a:t>r power plant, </a:t>
            </a:r>
            <a:r>
              <a:rPr lang="en-US" b="1" baseline="0" dirty="0" smtClean="0"/>
              <a:t>multiple PHXs will use one shared wireless network to transmit measurements. </a:t>
            </a:r>
            <a:r>
              <a:rPr lang="en-US" baseline="0" dirty="0" smtClean="0"/>
              <a:t>Each SMR may have different power demand, which means different reference functions over time.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Theses two motivations motivates us to do cross-layer real-time scheduling. We will </a:t>
            </a:r>
            <a:r>
              <a:rPr lang="en-US" sz="1400" baseline="0" dirty="0" smtClean="0"/>
              <a:t>Inject the application demands into the network layer to change measurement deadlines dynamically. Assign s</a:t>
            </a:r>
            <a:r>
              <a:rPr lang="en-US" sz="1400" dirty="0" smtClean="0"/>
              <a:t>maller deadlines for more urgent application demands (smaller PCDs or larger PCAs)</a:t>
            </a:r>
            <a:r>
              <a:rPr lang="en-US" sz="1600" dirty="0" smtClean="0"/>
              <a:t>.</a:t>
            </a:r>
            <a:r>
              <a:rPr lang="en-US" sz="1600" baseline="0" dirty="0" smtClean="0"/>
              <a:t> </a:t>
            </a:r>
            <a:r>
              <a:rPr lang="en-US" sz="1600" b="1" baseline="0" dirty="0" smtClean="0"/>
              <a:t>As far as we know the cross-layer real-time scheduling has not been researched in wireless control system yet.</a:t>
            </a:r>
            <a:endParaRPr lang="en-US" sz="1400" b="1"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17</a:t>
            </a:fld>
            <a:endParaRPr lang="en-US"/>
          </a:p>
        </p:txBody>
      </p:sp>
    </p:spTree>
    <p:extLst>
      <p:ext uri="{BB962C8B-B14F-4D97-AF65-F5344CB8AC3E}">
        <p14:creationId xmlns:p14="http://schemas.microsoft.com/office/powerpoint/2010/main" val="79623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RMSE results for</a:t>
            </a:r>
            <a:r>
              <a:rPr lang="en-US" baseline="0" dirty="0" smtClean="0"/>
              <a:t> different PCDs with</a:t>
            </a:r>
            <a:r>
              <a:rPr lang="en-US" dirty="0" smtClean="0"/>
              <a:t> static</a:t>
            </a:r>
            <a:r>
              <a:rPr lang="en-US" baseline="0" dirty="0" smtClean="0"/>
              <a:t> PCA and delivery ratio. </a:t>
            </a:r>
            <a:endParaRPr lang="en-US" dirty="0" smtClean="0"/>
          </a:p>
          <a:p>
            <a:r>
              <a:rPr lang="en-US" dirty="0" smtClean="0"/>
              <a:t>For example, the </a:t>
            </a:r>
            <a:r>
              <a:rPr lang="en-US" dirty="0" err="1" smtClean="0"/>
              <a:t>rmse</a:t>
            </a:r>
            <a:r>
              <a:rPr lang="en-US" dirty="0" smtClean="0"/>
              <a:t> of </a:t>
            </a:r>
            <a:r>
              <a:rPr lang="en-US" dirty="0" err="1" smtClean="0"/>
              <a:t>pcd</a:t>
            </a:r>
            <a:r>
              <a:rPr lang="en-US" baseline="0" dirty="0" smtClean="0"/>
              <a:t> 15 with delay 0.2 is similar to the </a:t>
            </a:r>
            <a:r>
              <a:rPr lang="en-US" baseline="0" dirty="0" err="1" smtClean="0"/>
              <a:t>rmse</a:t>
            </a:r>
            <a:r>
              <a:rPr lang="en-US" baseline="0" dirty="0" smtClean="0"/>
              <a:t> of </a:t>
            </a:r>
            <a:r>
              <a:rPr lang="en-US" baseline="0" dirty="0" err="1" smtClean="0"/>
              <a:t>pcd</a:t>
            </a:r>
            <a:r>
              <a:rPr lang="en-US" baseline="0" dirty="0" smtClean="0"/>
              <a:t> 45 with delay 0.4. But when PCD is greater than 60, the RMSEs are similar. </a:t>
            </a:r>
          </a:p>
          <a:p>
            <a:endParaRPr lang="en-US" baseline="0" dirty="0" smtClean="0"/>
          </a:p>
          <a:p>
            <a:r>
              <a:rPr lang="en-US" baseline="0" dirty="0" smtClean="0"/>
              <a:t>Note that I make decreases in the X-axis to be visually consistent with the first figure. </a:t>
            </a:r>
          </a:p>
          <a:p>
            <a:r>
              <a:rPr lang="en-US" baseline="0" dirty="0" smtClean="0"/>
              <a:t>This is the RMSE results for different PCAs with static PCD and delivery ratio. </a:t>
            </a:r>
          </a:p>
          <a:p>
            <a:r>
              <a:rPr lang="en-US" baseline="0" dirty="0" smtClean="0"/>
              <a:t>For example, the </a:t>
            </a:r>
            <a:r>
              <a:rPr lang="en-US" baseline="0" dirty="0" err="1" smtClean="0"/>
              <a:t>rmse</a:t>
            </a:r>
            <a:r>
              <a:rPr lang="en-US" baseline="0" dirty="0" smtClean="0"/>
              <a:t> of PCA 10 with delay 0.2 is similar to the </a:t>
            </a:r>
            <a:r>
              <a:rPr lang="en-US" baseline="0" dirty="0" err="1" smtClean="0"/>
              <a:t>rmse</a:t>
            </a:r>
            <a:r>
              <a:rPr lang="en-US" baseline="0" dirty="0" smtClean="0"/>
              <a:t> of </a:t>
            </a:r>
            <a:r>
              <a:rPr lang="en-US" baseline="0" dirty="0" err="1" smtClean="0"/>
              <a:t>pca</a:t>
            </a:r>
            <a:r>
              <a:rPr lang="en-US" baseline="0" dirty="0" smtClean="0"/>
              <a:t> 6 with delay 0.5. But when PCA is greater than 4MW, the RMSEs are similar. </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18</a:t>
            </a:fld>
            <a:endParaRPr lang="en-US"/>
          </a:p>
        </p:txBody>
      </p:sp>
    </p:spTree>
    <p:extLst>
      <p:ext uri="{BB962C8B-B14F-4D97-AF65-F5344CB8AC3E}">
        <p14:creationId xmlns:p14="http://schemas.microsoft.com/office/powerpoint/2010/main" val="386228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Each flow delivers one measurement to the remote controller. And</a:t>
            </a:r>
            <a:r>
              <a:rPr lang="en-US" baseline="0" dirty="0" smtClean="0"/>
              <a:t> each network flow associates with one… ;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Different physical systems may have different reference functions with multiple ramps. For example, ref1 has 3 ramps and ref2 has 2 ramps. From time t0 to t1, network flows of ref1 have smaller deadlines than the network flows of ref2. From time t1 to t2, network flows of control system 2 have smaller deadlines than the network flows of control system 1. </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20</a:t>
            </a:fld>
            <a:endParaRPr lang="en-US"/>
          </a:p>
        </p:txBody>
      </p:sp>
    </p:spTree>
    <p:extLst>
      <p:ext uri="{BB962C8B-B14F-4D97-AF65-F5344CB8AC3E}">
        <p14:creationId xmlns:p14="http://schemas.microsoft.com/office/powerpoint/2010/main" val="309695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Wireless control system is the control system connected by wireless network. One of the major challenge of wireless control system is performance degradation for control system, which caused by the the network delay and message loss. Network-induced error is the difference between wired control system output and wireless control system output.</a:t>
            </a:r>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2</a:t>
            </a:fld>
            <a:endParaRPr lang="en-US"/>
          </a:p>
        </p:txBody>
      </p:sp>
    </p:spTree>
    <p:extLst>
      <p:ext uri="{BB962C8B-B14F-4D97-AF65-F5344CB8AC3E}">
        <p14:creationId xmlns:p14="http://schemas.microsoft.com/office/powerpoint/2010/main" val="386365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found that there is a trade-off between delivery ratio and delay. The higher delivery ratio, the more redundant nodes needs to put in the network, but will cause more network delay. This motivates us to study this tradeoff and find optimal network configuration. Another difficulty is that network interference and noise produce time-correlated link failures. </a:t>
            </a:r>
            <a:r>
              <a:rPr lang="en-US" baseline="0" smtClean="0"/>
              <a:t>This </a:t>
            </a:r>
            <a:r>
              <a:rPr lang="en-US" baseline="0" dirty="0" smtClean="0"/>
              <a:t>is the link success ratio measured by other people. The link quality changes over time, which motivates us to study network reconfiguration at run time. We propose a network reconfiguration framework to reduce the network-induced error.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found that there is a trade-off between delivery ratio and delay. This motivates us to find an optimal network configuration with minimize the network-induced error.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Another difficulty is interference and noise can produce time-correlated link failures. Time-correlated link failures means the link quality change over time. This is an example, link success ratio is around a certain value for a certain duration and then change to another value for another amount of time. This motivate us to explore network reconfiguration at run time.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 this work, our objective is to reduce the network-induced error.</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3</a:t>
            </a:fld>
            <a:endParaRPr lang="en-US"/>
          </a:p>
        </p:txBody>
      </p:sp>
    </p:spTree>
    <p:extLst>
      <p:ext uri="{BB962C8B-B14F-4D97-AF65-F5344CB8AC3E}">
        <p14:creationId xmlns:p14="http://schemas.microsoft.com/office/powerpoint/2010/main" val="312987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This is </a:t>
            </a:r>
            <a:r>
              <a:rPr lang="en-US" baseline="0" dirty="0" smtClean="0"/>
              <a:t>our proposed network reconfiguration framework. The input is network configuration set. In our case, our network configuration set is network topology set. The framework has offline and online parts. In the offline part, we generate an optimal network configuration table and store the table in the remote controller. At run time, the </a:t>
            </a:r>
            <a:r>
              <a:rPr lang="en-US" baseline="0" dirty="0" smtClean="0">
                <a:solidFill>
                  <a:srgbClr val="FF0000"/>
                </a:solidFill>
              </a:rPr>
              <a:t>network</a:t>
            </a:r>
            <a:r>
              <a:rPr lang="en-US" baseline="0" dirty="0" smtClean="0"/>
              <a:t> will estimate the LSR and sends current LSR estimation to remote controller. The remote controller will choose a new network configuration and distribute the new configuration to the network to do reconfiguration.   </a:t>
            </a: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4</a:t>
            </a:fld>
            <a:endParaRPr lang="en-US"/>
          </a:p>
        </p:txBody>
      </p:sp>
    </p:spTree>
    <p:extLst>
      <p:ext uri="{BB962C8B-B14F-4D97-AF65-F5344CB8AC3E}">
        <p14:creationId xmlns:p14="http://schemas.microsoft.com/office/powerpoint/2010/main" val="151676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Traditionally, control system</a:t>
            </a:r>
            <a:r>
              <a:rPr lang="en-US" baseline="0" dirty="0" smtClean="0"/>
              <a:t>s are connected by wires. </a:t>
            </a:r>
            <a:r>
              <a:rPr lang="en-US" sz="1200" b="0" i="0" u="none" strike="noStrike" kern="1200" dirty="0" smtClean="0">
                <a:solidFill>
                  <a:schemeClr val="tx1"/>
                </a:solidFill>
                <a:effectLst/>
                <a:latin typeface="+mn-lt"/>
                <a:ea typeface="ＭＳ Ｐゴシック" charset="-128"/>
                <a:cs typeface="ＭＳ Ｐゴシック" charset="-128"/>
              </a:rPr>
              <a:t>We’re only considering the</a:t>
            </a:r>
            <a:r>
              <a:rPr lang="en-US" sz="1200" b="0" i="0" u="none" strike="noStrike" kern="1200" baseline="0" dirty="0" smtClean="0">
                <a:solidFill>
                  <a:schemeClr val="tx1"/>
                </a:solidFill>
                <a:effectLst/>
                <a:latin typeface="+mn-lt"/>
                <a:ea typeface="ＭＳ Ｐゴシック" charset="-128"/>
                <a:cs typeface="ＭＳ Ｐゴシック" charset="-128"/>
              </a:rPr>
              <a:t> control system </a:t>
            </a:r>
            <a:r>
              <a:rPr lang="en-US" sz="1200" b="0" i="0" u="none" strike="noStrike" kern="1200" dirty="0" smtClean="0">
                <a:solidFill>
                  <a:schemeClr val="tx1"/>
                </a:solidFill>
                <a:effectLst/>
                <a:latin typeface="+mn-lt"/>
                <a:ea typeface="ＭＳ Ｐゴシック" charset="-128"/>
                <a:cs typeface="ＭＳ Ｐゴシック" charset="-128"/>
              </a:rPr>
              <a:t>when controllers are on the remote side.</a:t>
            </a:r>
            <a:r>
              <a:rPr lang="en-US" sz="1200" b="0" i="0" u="none" strike="noStrike" kern="1200" baseline="0" dirty="0" smtClean="0">
                <a:solidFill>
                  <a:schemeClr val="tx1"/>
                </a:solidFill>
                <a:effectLst/>
                <a:latin typeface="+mn-lt"/>
                <a:ea typeface="ＭＳ Ｐゴシック" charset="-128"/>
                <a:cs typeface="ＭＳ Ｐゴシック" charset="-128"/>
              </a:rPr>
              <a:t> </a:t>
            </a:r>
            <a:r>
              <a:rPr lang="en-US" b="0" i="0" baseline="0" dirty="0" smtClean="0"/>
              <a:t>The </a:t>
            </a:r>
            <a:r>
              <a:rPr lang="en-US" b="0" i="0" baseline="0" dirty="0" smtClean="0">
                <a:solidFill>
                  <a:srgbClr val="FF0000"/>
                </a:solidFill>
              </a:rPr>
              <a:t>plant is a physical system. The sensors attached to the physical system will send measurement data, such as temperature or pressure to the remote controller periodically and the controller will calculate the action the physical system should do, it’s called control signal and send the control signal to the actuator to actuate the physical system to do that action. </a:t>
            </a:r>
            <a:endParaRPr lang="en-US" b="0" i="0" dirty="0" smtClean="0">
              <a:solidFill>
                <a:srgbClr val="FF0000"/>
              </a:solidFill>
            </a:endParaRPr>
          </a:p>
          <a:p>
            <a:r>
              <a:rPr lang="en-US" baseline="0" dirty="0" smtClean="0"/>
              <a:t>However, using wires in the control system is not easy…</a:t>
            </a:r>
          </a:p>
          <a:p>
            <a:r>
              <a:rPr lang="en-US" baseline="0" dirty="0" smtClean="0"/>
              <a:t>So people replace wires with wireless communication. </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6</a:t>
            </a:fld>
            <a:endParaRPr lang="en-US"/>
          </a:p>
        </p:txBody>
      </p:sp>
    </p:spTree>
    <p:extLst>
      <p:ext uri="{BB962C8B-B14F-4D97-AF65-F5344CB8AC3E}">
        <p14:creationId xmlns:p14="http://schemas.microsoft.com/office/powerpoint/2010/main" val="6932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While the wireless control system can address the problems of the traditional control system, it has its own limitations, Because wireless network can cause </a:t>
            </a:r>
            <a:r>
              <a:rPr lang="en-US" baseline="0" dirty="0" smtClean="0"/>
              <a:t>network delay and message losses. The controller may get delayed data, wrong data or no data at all, which will affect the calculation of the control signal. The actuator may receive inaccurate control signal or loss the control signal during the transmission. So the network delay and message loss can have bad effect on the control system. They are called network imperfections.</a:t>
            </a:r>
            <a:endParaRPr lang="en-US" dirty="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7</a:t>
            </a:fld>
            <a:endParaRPr lang="en-US"/>
          </a:p>
        </p:txBody>
      </p:sp>
    </p:spTree>
    <p:extLst>
      <p:ext uri="{BB962C8B-B14F-4D97-AF65-F5344CB8AC3E}">
        <p14:creationId xmlns:p14="http://schemas.microsoft.com/office/powerpoint/2010/main" val="147361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imperfections can bring two major</a:t>
            </a:r>
            <a:r>
              <a:rPr lang="en-US" baseline="0" dirty="0" smtClean="0"/>
              <a:t> challenges for the control system. First challenge is instability. When the network induces too much delay and message losses, the physical system could be unstable. The plant or part of the plant will be damaged. The other challenge is performance degradation. Network imperfections can induce additional errors, it’s called network-induced error that can degrade the control system performance. For example, the black line is the wired control system output and the red line is the wireless control system output. The difference between them is network-induced error.  </a:t>
            </a:r>
          </a:p>
          <a:p>
            <a:endParaRPr 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Instability:</a:t>
            </a:r>
            <a:r>
              <a:rPr lang="en-US" baseline="0" dirty="0" smtClean="0"/>
              <a:t> use state equation to quantify (</a:t>
            </a:r>
            <a:r>
              <a:rPr lang="en-US" baseline="0" dirty="0" err="1" smtClean="0"/>
              <a:t>xdot</a:t>
            </a:r>
            <a:r>
              <a:rPr lang="en-US" baseline="0" dirty="0" smtClean="0"/>
              <a:t> = </a:t>
            </a:r>
            <a:r>
              <a:rPr lang="en-US" baseline="0" dirty="0" err="1" smtClean="0"/>
              <a:t>Ax+Bu</a:t>
            </a:r>
            <a:r>
              <a:rPr lang="en-US" baseline="0" dirty="0" smtClean="0"/>
              <a:t>), the real-part of the </a:t>
            </a:r>
            <a:r>
              <a:rPr lang="en-US" baseline="0" dirty="0" err="1" smtClean="0"/>
              <a:t>eigen</a:t>
            </a:r>
            <a:r>
              <a:rPr lang="en-US" baseline="0" dirty="0" smtClean="0"/>
              <a:t> value is negative -&gt; stable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8</a:t>
            </a:fld>
            <a:endParaRPr lang="en-US"/>
          </a:p>
        </p:txBody>
      </p:sp>
    </p:spTree>
    <p:extLst>
      <p:ext uri="{BB962C8B-B14F-4D97-AF65-F5344CB8AC3E}">
        <p14:creationId xmlns:p14="http://schemas.microsoft.com/office/powerpoint/2010/main" val="119716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95D73-D713-134A-B1DE-653480336E4C}" type="slidenum">
              <a:rPr lang="en-US" smtClean="0"/>
              <a:t>10</a:t>
            </a:fld>
            <a:endParaRPr lang="en-US"/>
          </a:p>
        </p:txBody>
      </p:sp>
    </p:spTree>
    <p:extLst>
      <p:ext uri="{BB962C8B-B14F-4D97-AF65-F5344CB8AC3E}">
        <p14:creationId xmlns:p14="http://schemas.microsoft.com/office/powerpoint/2010/main" val="192450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Similar to multi-core processor, which is efficient and flexible. In today’s nuclear power plant systems, people use multiple small modular reactors, instead of one large reactor. Different </a:t>
            </a:r>
            <a:r>
              <a:rPr lang="en-US" baseline="0" dirty="0" err="1" smtClean="0"/>
              <a:t>smrs</a:t>
            </a:r>
            <a:r>
              <a:rPr lang="en-US" baseline="0" dirty="0" smtClean="0"/>
              <a:t> may have different power demands changing dynamically. These are the examples that power demands change over time of two </a:t>
            </a:r>
            <a:r>
              <a:rPr lang="en-US" baseline="0" dirty="0" err="1" smtClean="0"/>
              <a:t>smrs</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In nuclear power plant system, there are multiple small modular reactors. This is a new trend in today’s power plant system, people use several SMRs instead of one large reactor. Each SMR has one primary heat exchanger system. </a:t>
            </a:r>
            <a:r>
              <a:rPr lang="en-US" b="0" baseline="0" dirty="0" smtClean="0"/>
              <a:t>Multiple PHXs use one shared wireless network to transmit measurements. </a:t>
            </a:r>
            <a:r>
              <a:rPr lang="en-US" baseline="0" dirty="0" smtClean="0"/>
              <a:t>Different SMRs typically have different power demands and power demands can change dynamically, given load consumed. This is an example of two PHXs power demands changing over time.</a:t>
            </a:r>
          </a:p>
          <a:p>
            <a:endParaRPr lang="en-US" baseline="0" dirty="0" smtClean="0"/>
          </a:p>
        </p:txBody>
      </p:sp>
      <p:sp>
        <p:nvSpPr>
          <p:cNvPr id="4" name="Slide Number Placeholder 3"/>
          <p:cNvSpPr>
            <a:spLocks noGrp="1"/>
          </p:cNvSpPr>
          <p:nvPr>
            <p:ph type="sldNum" sz="quarter" idx="10"/>
          </p:nvPr>
        </p:nvSpPr>
        <p:spPr/>
        <p:txBody>
          <a:bodyPr/>
          <a:lstStyle/>
          <a:p>
            <a:pPr>
              <a:defRPr/>
            </a:pPr>
            <a:fld id="{33650841-4882-4461-A742-C4D5ACC84446}" type="slidenum">
              <a:rPr lang="en-US" smtClean="0"/>
              <a:pPr>
                <a:defRPr/>
              </a:pPr>
              <a:t>11</a:t>
            </a:fld>
            <a:endParaRPr lang="en-US"/>
          </a:p>
        </p:txBody>
      </p:sp>
    </p:spTree>
    <p:extLst>
      <p:ext uri="{BB962C8B-B14F-4D97-AF65-F5344CB8AC3E}">
        <p14:creationId xmlns:p14="http://schemas.microsoft.com/office/powerpoint/2010/main" val="331589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498BC4-9644-4250-88B0-F1C5522B8097}" type="datetime1">
              <a:rPr lang="en-US" smtClean="0"/>
              <a:t>4/18/2017</a:t>
            </a:fld>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
        <p:nvSpPr>
          <p:cNvPr id="6" name="Slide Number Placeholder 5"/>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276721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A612B-0575-4990-BBEA-CE25953B1B76}" type="datetime1">
              <a:rPr lang="en-US" smtClean="0"/>
              <a:t>4/18/2017</a:t>
            </a:fld>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
        <p:nvSpPr>
          <p:cNvPr id="6" name="Slide Number Placeholder 5"/>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156037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B3BFF-CB27-4C2E-8F5B-C239DA92391F}" type="datetime1">
              <a:rPr lang="en-US" smtClean="0"/>
              <a:t>4/18/2017</a:t>
            </a:fld>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
        <p:nvSpPr>
          <p:cNvPr id="6" name="Slide Number Placeholder 5"/>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37764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427ED-D8D9-4CA0-AADD-E8FB853D1B1A}" type="datetime1">
              <a:rPr lang="en-US" smtClean="0"/>
              <a:t>4/18/2017</a:t>
            </a:fld>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
        <p:nvSpPr>
          <p:cNvPr id="6" name="Slide Number Placeholder 5"/>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371672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6422B4-8376-408B-9F75-3F301CD2B81E}" type="datetime1">
              <a:rPr lang="en-US" smtClean="0"/>
              <a:t>4/18/2017</a:t>
            </a:fld>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
        <p:nvSpPr>
          <p:cNvPr id="6" name="Slide Number Placeholder 5"/>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288524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126193-300D-4BD5-9E4D-6842D1F2314D}" type="datetime1">
              <a:rPr lang="en-US" smtClean="0"/>
              <a:t>4/18/2017</a:t>
            </a:fld>
            <a:endParaRPr lang="en-US" dirty="0"/>
          </a:p>
        </p:txBody>
      </p:sp>
      <p:sp>
        <p:nvSpPr>
          <p:cNvPr id="6" name="Footer Placeholder 5"/>
          <p:cNvSpPr>
            <a:spLocks noGrp="1"/>
          </p:cNvSpPr>
          <p:nvPr>
            <p:ph type="ftr" sz="quarter" idx="11"/>
          </p:nvPr>
        </p:nvSpPr>
        <p:spPr/>
        <p:txBody>
          <a:bodyPr/>
          <a:lstStyle/>
          <a:p>
            <a:r>
              <a:rPr lang="en-US" smtClean="0"/>
              <a:t>Wenchen Wang          wew50@pitt.edu</a:t>
            </a:r>
            <a:endParaRPr lang="en-US" dirty="0"/>
          </a:p>
        </p:txBody>
      </p:sp>
      <p:sp>
        <p:nvSpPr>
          <p:cNvPr id="7" name="Slide Number Placeholder 6"/>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346005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8F3AC7-5575-4478-98DD-C082CDDB62A2}" type="datetime1">
              <a:rPr lang="en-US" smtClean="0"/>
              <a:t>4/18/2017</a:t>
            </a:fld>
            <a:endParaRPr lang="en-US" dirty="0"/>
          </a:p>
        </p:txBody>
      </p:sp>
      <p:sp>
        <p:nvSpPr>
          <p:cNvPr id="8" name="Footer Placeholder 7"/>
          <p:cNvSpPr>
            <a:spLocks noGrp="1"/>
          </p:cNvSpPr>
          <p:nvPr>
            <p:ph type="ftr" sz="quarter" idx="11"/>
          </p:nvPr>
        </p:nvSpPr>
        <p:spPr/>
        <p:txBody>
          <a:bodyPr/>
          <a:lstStyle/>
          <a:p>
            <a:r>
              <a:rPr lang="en-US" smtClean="0"/>
              <a:t>Wenchen Wang          wew50@pitt.edu</a:t>
            </a:r>
            <a:endParaRPr lang="en-US" dirty="0"/>
          </a:p>
        </p:txBody>
      </p:sp>
      <p:sp>
        <p:nvSpPr>
          <p:cNvPr id="9" name="Slide Number Placeholder 8"/>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400333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EAED8-CAF6-4437-AEA6-15ADD4745AC3}" type="datetime1">
              <a:rPr lang="en-US" smtClean="0"/>
              <a:t>4/18/2017</a:t>
            </a:fld>
            <a:endParaRPr lang="en-US" dirty="0"/>
          </a:p>
        </p:txBody>
      </p:sp>
      <p:sp>
        <p:nvSpPr>
          <p:cNvPr id="4" name="Footer Placeholder 3"/>
          <p:cNvSpPr>
            <a:spLocks noGrp="1"/>
          </p:cNvSpPr>
          <p:nvPr>
            <p:ph type="ftr" sz="quarter" idx="11"/>
          </p:nvPr>
        </p:nvSpPr>
        <p:spPr/>
        <p:txBody>
          <a:bodyPr/>
          <a:lstStyle/>
          <a:p>
            <a:r>
              <a:rPr lang="en-US" smtClean="0"/>
              <a:t>Wenchen Wang          wew50@pitt.edu</a:t>
            </a:r>
            <a:endParaRPr lang="en-US" dirty="0"/>
          </a:p>
        </p:txBody>
      </p:sp>
      <p:sp>
        <p:nvSpPr>
          <p:cNvPr id="5" name="Slide Number Placeholder 4"/>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135057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A8800-6B22-40F1-A380-4B2429360365}" type="datetime1">
              <a:rPr lang="en-US" smtClean="0"/>
              <a:t>4/18/2017</a:t>
            </a:fld>
            <a:endParaRPr lang="en-US" dirty="0"/>
          </a:p>
        </p:txBody>
      </p:sp>
      <p:sp>
        <p:nvSpPr>
          <p:cNvPr id="3" name="Footer Placeholder 2"/>
          <p:cNvSpPr>
            <a:spLocks noGrp="1"/>
          </p:cNvSpPr>
          <p:nvPr>
            <p:ph type="ftr" sz="quarter" idx="11"/>
          </p:nvPr>
        </p:nvSpPr>
        <p:spPr/>
        <p:txBody>
          <a:bodyPr/>
          <a:lstStyle/>
          <a:p>
            <a:r>
              <a:rPr lang="en-US" smtClean="0"/>
              <a:t>Wenchen Wang          wew50@pitt.edu</a:t>
            </a:r>
            <a:endParaRPr lang="en-US" dirty="0"/>
          </a:p>
        </p:txBody>
      </p:sp>
      <p:sp>
        <p:nvSpPr>
          <p:cNvPr id="4" name="Slide Number Placeholder 3"/>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98692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9DCC2-F4ED-485C-B78B-CB047643A03D}" type="datetime1">
              <a:rPr lang="en-US" smtClean="0"/>
              <a:t>4/18/2017</a:t>
            </a:fld>
            <a:endParaRPr lang="en-US" dirty="0"/>
          </a:p>
        </p:txBody>
      </p:sp>
      <p:sp>
        <p:nvSpPr>
          <p:cNvPr id="6" name="Footer Placeholder 5"/>
          <p:cNvSpPr>
            <a:spLocks noGrp="1"/>
          </p:cNvSpPr>
          <p:nvPr>
            <p:ph type="ftr" sz="quarter" idx="11"/>
          </p:nvPr>
        </p:nvSpPr>
        <p:spPr/>
        <p:txBody>
          <a:bodyPr/>
          <a:lstStyle/>
          <a:p>
            <a:r>
              <a:rPr lang="en-US" smtClean="0"/>
              <a:t>Wenchen Wang          wew50@pitt.edu</a:t>
            </a:r>
            <a:endParaRPr lang="en-US" dirty="0"/>
          </a:p>
        </p:txBody>
      </p:sp>
      <p:sp>
        <p:nvSpPr>
          <p:cNvPr id="7" name="Slide Number Placeholder 6"/>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211418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84F84-7E79-457B-BF04-74010EB3B5E3}" type="datetime1">
              <a:rPr lang="en-US" smtClean="0"/>
              <a:t>4/18/2017</a:t>
            </a:fld>
            <a:endParaRPr lang="en-US" dirty="0"/>
          </a:p>
        </p:txBody>
      </p:sp>
      <p:sp>
        <p:nvSpPr>
          <p:cNvPr id="6" name="Footer Placeholder 5"/>
          <p:cNvSpPr>
            <a:spLocks noGrp="1"/>
          </p:cNvSpPr>
          <p:nvPr>
            <p:ph type="ftr" sz="quarter" idx="11"/>
          </p:nvPr>
        </p:nvSpPr>
        <p:spPr/>
        <p:txBody>
          <a:bodyPr/>
          <a:lstStyle/>
          <a:p>
            <a:r>
              <a:rPr lang="en-US" smtClean="0"/>
              <a:t>Wenchen Wang          wew50@pitt.edu</a:t>
            </a:r>
            <a:endParaRPr lang="en-US" dirty="0"/>
          </a:p>
        </p:txBody>
      </p:sp>
      <p:sp>
        <p:nvSpPr>
          <p:cNvPr id="7" name="Slide Number Placeholder 6"/>
          <p:cNvSpPr>
            <a:spLocks noGrp="1"/>
          </p:cNvSpPr>
          <p:nvPr>
            <p:ph type="sldNum" sz="quarter" idx="12"/>
          </p:nvPr>
        </p:nvSpPr>
        <p:spPr/>
        <p:txBody>
          <a:bodyPr/>
          <a:lstStyle/>
          <a:p>
            <a:fld id="{97111A9B-9319-B045-8000-C9FFBD5C5C75}" type="slidenum">
              <a:rPr lang="en-US" smtClean="0"/>
              <a:t>‹#›</a:t>
            </a:fld>
            <a:endParaRPr lang="en-US" dirty="0"/>
          </a:p>
        </p:txBody>
      </p:sp>
    </p:spTree>
    <p:extLst>
      <p:ext uri="{BB962C8B-B14F-4D97-AF65-F5344CB8AC3E}">
        <p14:creationId xmlns:p14="http://schemas.microsoft.com/office/powerpoint/2010/main" val="118896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8A33B-B6AC-441B-B178-74CA5B620A81}" type="datetime1">
              <a:rPr lang="en-US" smtClean="0"/>
              <a:t>4/18/2017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Wenchen Wang          wew50@pitt.edu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11A9B-9319-B045-8000-C9FFBD5C5C75}" type="slidenum">
              <a:rPr lang="en-US" smtClean="0"/>
              <a:t>‹#›</a:t>
            </a:fld>
            <a:endParaRPr lang="en-US" dirty="0"/>
          </a:p>
        </p:txBody>
      </p:sp>
    </p:spTree>
    <p:extLst>
      <p:ext uri="{BB962C8B-B14F-4D97-AF65-F5344CB8AC3E}">
        <p14:creationId xmlns:p14="http://schemas.microsoft.com/office/powerpoint/2010/main" val="153795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29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2.png"/><Relationship Id="rId5" Type="http://schemas.openxmlformats.org/officeDocument/2006/relationships/image" Target="../media/image271.png"/><Relationship Id="rId4" Type="http://schemas.openxmlformats.org/officeDocument/2006/relationships/image" Target="../media/image251.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Work-in-Progress: Wireless Network Reconfiguration for Control Systems</a:t>
            </a:r>
            <a:endParaRPr lang="en-US" dirty="0"/>
          </a:p>
        </p:txBody>
      </p:sp>
      <p:sp>
        <p:nvSpPr>
          <p:cNvPr id="3" name="Subtitle 2"/>
          <p:cNvSpPr>
            <a:spLocks noGrp="1"/>
          </p:cNvSpPr>
          <p:nvPr>
            <p:ph type="subTitle" idx="1"/>
          </p:nvPr>
        </p:nvSpPr>
        <p:spPr>
          <a:xfrm>
            <a:off x="852074" y="3886200"/>
            <a:ext cx="7709935" cy="1752600"/>
          </a:xfrm>
        </p:spPr>
        <p:txBody>
          <a:bodyPr>
            <a:normAutofit fontScale="92500"/>
          </a:bodyPr>
          <a:lstStyle/>
          <a:p>
            <a:endParaRPr lang="en-US" dirty="0" smtClean="0"/>
          </a:p>
          <a:p>
            <a:endParaRPr lang="en-US" dirty="0"/>
          </a:p>
          <a:p>
            <a:r>
              <a:rPr lang="en-US" sz="2600" b="1" dirty="0">
                <a:solidFill>
                  <a:srgbClr val="000000"/>
                </a:solidFill>
              </a:rPr>
              <a:t>Wenchen Wang</a:t>
            </a:r>
            <a:r>
              <a:rPr lang="en-US" sz="2600" dirty="0">
                <a:solidFill>
                  <a:srgbClr val="000000"/>
                </a:solidFill>
              </a:rPr>
              <a:t>, Daniel </a:t>
            </a:r>
            <a:r>
              <a:rPr lang="en-US" sz="2600" dirty="0" err="1" smtClean="0">
                <a:solidFill>
                  <a:srgbClr val="000000"/>
                </a:solidFill>
              </a:rPr>
              <a:t>Mosse</a:t>
            </a:r>
            <a:r>
              <a:rPr lang="en-US" sz="2600" dirty="0" smtClean="0">
                <a:solidFill>
                  <a:srgbClr val="000000"/>
                </a:solidFill>
              </a:rPr>
              <a:t>, </a:t>
            </a:r>
            <a:r>
              <a:rPr lang="en-US" sz="2600" dirty="0">
                <a:solidFill>
                  <a:srgbClr val="000000"/>
                </a:solidFill>
              </a:rPr>
              <a:t>Daniel </a:t>
            </a:r>
            <a:r>
              <a:rPr lang="en-US" sz="2600" dirty="0" smtClean="0">
                <a:solidFill>
                  <a:srgbClr val="000000"/>
                </a:solidFill>
              </a:rPr>
              <a:t>Cole, Jason </a:t>
            </a:r>
            <a:r>
              <a:rPr lang="en-US" sz="2600" dirty="0">
                <a:solidFill>
                  <a:srgbClr val="000000"/>
                </a:solidFill>
              </a:rPr>
              <a:t>G </a:t>
            </a:r>
            <a:r>
              <a:rPr lang="en-US" sz="2600" dirty="0" err="1">
                <a:solidFill>
                  <a:srgbClr val="000000"/>
                </a:solidFill>
              </a:rPr>
              <a:t>Pickel</a:t>
            </a:r>
            <a:endParaRPr lang="en-US" sz="2600" dirty="0">
              <a:solidFill>
                <a:srgbClr val="000000"/>
              </a:solidFill>
            </a:endParaRPr>
          </a:p>
        </p:txBody>
      </p:sp>
      <p:sp>
        <p:nvSpPr>
          <p:cNvPr id="5" name="Footer Placeholder 4"/>
          <p:cNvSpPr>
            <a:spLocks noGrp="1"/>
          </p:cNvSpPr>
          <p:nvPr>
            <p:ph type="ftr" sz="quarter" idx="11"/>
          </p:nvPr>
        </p:nvSpPr>
        <p:spPr/>
        <p:txBody>
          <a:bodyPr/>
          <a:lstStyle/>
          <a:p>
            <a:r>
              <a:rPr lang="en-US" altLang="zh-CN" smtClean="0"/>
              <a:t>Wenchen Wang          wew50@pitt.edu</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Tree>
    <p:extLst>
      <p:ext uri="{BB962C8B-B14F-4D97-AF65-F5344CB8AC3E}">
        <p14:creationId xmlns:p14="http://schemas.microsoft.com/office/powerpoint/2010/main" val="195567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Work-in-Progress: Cross-layer Real-Time Scheduling for Wireless Control System</a:t>
            </a:r>
            <a:endParaRPr lang="en-US" dirty="0"/>
          </a:p>
        </p:txBody>
      </p:sp>
      <p:sp>
        <p:nvSpPr>
          <p:cNvPr id="3" name="Subtitle 2"/>
          <p:cNvSpPr>
            <a:spLocks noGrp="1"/>
          </p:cNvSpPr>
          <p:nvPr>
            <p:ph type="subTitle" idx="1"/>
          </p:nvPr>
        </p:nvSpPr>
        <p:spPr>
          <a:xfrm>
            <a:off x="1039687" y="3886200"/>
            <a:ext cx="7417030" cy="1752600"/>
          </a:xfrm>
        </p:spPr>
        <p:txBody>
          <a:bodyPr>
            <a:normAutofit fontScale="92500"/>
          </a:bodyPr>
          <a:lstStyle/>
          <a:p>
            <a:endParaRPr lang="en-US" dirty="0" smtClean="0"/>
          </a:p>
          <a:p>
            <a:endParaRPr lang="en-US" dirty="0"/>
          </a:p>
          <a:p>
            <a:r>
              <a:rPr lang="en-US" sz="2600" b="1" dirty="0" smtClean="0">
                <a:solidFill>
                  <a:srgbClr val="000000"/>
                </a:solidFill>
              </a:rPr>
              <a:t>Wenchen Wang</a:t>
            </a:r>
            <a:r>
              <a:rPr lang="en-US" sz="2600" dirty="0" smtClean="0">
                <a:solidFill>
                  <a:srgbClr val="000000"/>
                </a:solidFill>
              </a:rPr>
              <a:t>, Daniel </a:t>
            </a:r>
            <a:r>
              <a:rPr lang="en-US" sz="2600" dirty="0" err="1" smtClean="0">
                <a:solidFill>
                  <a:srgbClr val="000000"/>
                </a:solidFill>
              </a:rPr>
              <a:t>Mosse</a:t>
            </a:r>
            <a:r>
              <a:rPr lang="en-US" sz="2600" dirty="0" smtClean="0">
                <a:solidFill>
                  <a:srgbClr val="000000"/>
                </a:solidFill>
              </a:rPr>
              <a:t>, Jason G </a:t>
            </a:r>
            <a:r>
              <a:rPr lang="en-US" sz="2600" dirty="0" err="1" smtClean="0">
                <a:solidFill>
                  <a:srgbClr val="000000"/>
                </a:solidFill>
              </a:rPr>
              <a:t>Pickel</a:t>
            </a:r>
            <a:r>
              <a:rPr lang="en-US" sz="2600" dirty="0" smtClean="0">
                <a:solidFill>
                  <a:srgbClr val="000000"/>
                </a:solidFill>
              </a:rPr>
              <a:t>, Daniel Cole</a:t>
            </a:r>
            <a:endParaRPr lang="en-US" sz="2600"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5" name="Footer Placeholder 4"/>
          <p:cNvSpPr>
            <a:spLocks noGrp="1"/>
          </p:cNvSpPr>
          <p:nvPr>
            <p:ph type="ftr" sz="quarter" idx="11"/>
          </p:nvPr>
        </p:nvSpPr>
        <p:spPr/>
        <p:txBody>
          <a:bodyPr/>
          <a:lstStyle/>
          <a:p>
            <a:r>
              <a:rPr lang="en-US" smtClean="0"/>
              <a:t>Wenchen Wang          wew50@pitt.edu</a:t>
            </a:r>
            <a:endParaRPr lang="en-US"/>
          </a:p>
        </p:txBody>
      </p:sp>
    </p:spTree>
    <p:extLst>
      <p:ext uri="{BB962C8B-B14F-4D97-AF65-F5344CB8AC3E}">
        <p14:creationId xmlns:p14="http://schemas.microsoft.com/office/powerpoint/2010/main" val="41733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 NPP demands</a:t>
            </a:r>
            <a:endParaRPr lang="en-US" sz="3600" dirty="0"/>
          </a:p>
        </p:txBody>
      </p:sp>
      <p:sp>
        <p:nvSpPr>
          <p:cNvPr id="3" name="Content Placeholder 2"/>
          <p:cNvSpPr>
            <a:spLocks noGrp="1"/>
          </p:cNvSpPr>
          <p:nvPr>
            <p:ph idx="1"/>
          </p:nvPr>
        </p:nvSpPr>
        <p:spPr/>
        <p:txBody>
          <a:bodyPr>
            <a:noAutofit/>
          </a:bodyPr>
          <a:lstStyle/>
          <a:p>
            <a:r>
              <a:rPr lang="en-US" sz="2400" dirty="0" smtClean="0"/>
              <a:t>Multiple Small Modular Reactors (SMRs) in an NPP</a:t>
            </a:r>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Different SMRs typically have different power demands</a:t>
            </a:r>
            <a:endParaRPr lang="en-US" sz="2400" dirty="0"/>
          </a:p>
          <a:p>
            <a:pPr lvl="1"/>
            <a:r>
              <a:rPr lang="en-US" sz="2000" dirty="0" smtClean="0"/>
              <a:t>Power demands change dynamically, given load consumed</a:t>
            </a:r>
          </a:p>
          <a:p>
            <a:pPr lvl="2"/>
            <a:endParaRPr lang="en-US" sz="1800" dirty="0"/>
          </a:p>
          <a:p>
            <a:pPr lvl="2"/>
            <a:endParaRPr lang="en-US" sz="1800" dirty="0" smtClean="0"/>
          </a:p>
          <a:p>
            <a:pPr lvl="2"/>
            <a:endParaRPr lang="en-US" sz="1800" dirty="0"/>
          </a:p>
          <a:p>
            <a:pPr lvl="2"/>
            <a:endParaRPr lang="en-US" sz="1800" dirty="0" smtClean="0"/>
          </a:p>
          <a:p>
            <a:pPr lvl="2"/>
            <a:endParaRPr lang="en-US" sz="1800" dirty="0"/>
          </a:p>
          <a:p>
            <a:pPr marL="685800" lvl="2" indent="0">
              <a:buNone/>
            </a:pPr>
            <a:endParaRPr lang="en-US" sz="1800" dirty="0"/>
          </a:p>
          <a:p>
            <a:endParaRPr lang="en-US" sz="2400" dirty="0" smtClean="0"/>
          </a:p>
          <a:p>
            <a:pPr lvl="1"/>
            <a:endParaRPr lang="en-US" sz="2000" dirty="0"/>
          </a:p>
          <a:p>
            <a:pPr lvl="1"/>
            <a:endParaRPr lang="en-US" sz="2000" dirty="0" smtClean="0"/>
          </a:p>
          <a:p>
            <a:pPr marL="0" indent="0">
              <a:buNone/>
            </a:pPr>
            <a:endParaRPr lang="en-US" sz="23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872" y="2248868"/>
            <a:ext cx="3206575" cy="1806999"/>
          </a:xfrm>
          <a:prstGeom prst="rect">
            <a:avLst/>
          </a:prstGeom>
        </p:spPr>
      </p:pic>
      <p:grpSp>
        <p:nvGrpSpPr>
          <p:cNvPr id="4" name="Group 3"/>
          <p:cNvGrpSpPr/>
          <p:nvPr/>
        </p:nvGrpSpPr>
        <p:grpSpPr>
          <a:xfrm>
            <a:off x="795865" y="2175580"/>
            <a:ext cx="3891582" cy="1953577"/>
            <a:chOff x="5617443" y="2446513"/>
            <a:chExt cx="3462129" cy="172952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443" y="2446513"/>
              <a:ext cx="3462129" cy="1729520"/>
            </a:xfrm>
            <a:prstGeom prst="rect">
              <a:avLst/>
            </a:prstGeom>
          </p:spPr>
        </p:pic>
        <p:sp>
          <p:nvSpPr>
            <p:cNvPr id="10" name="Rectangle 9"/>
            <p:cNvSpPr/>
            <p:nvPr/>
          </p:nvSpPr>
          <p:spPr>
            <a:xfrm>
              <a:off x="7319369" y="3031508"/>
              <a:ext cx="1071417" cy="938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5" name="Footer Placeholder 4"/>
          <p:cNvSpPr>
            <a:spLocks noGrp="1"/>
          </p:cNvSpPr>
          <p:nvPr>
            <p:ph type="ftr" sz="quarter" idx="11"/>
          </p:nvPr>
        </p:nvSpPr>
        <p:spPr/>
        <p:txBody>
          <a:bodyPr/>
          <a:lstStyle/>
          <a:p>
            <a:r>
              <a:rPr lang="en-US" smtClean="0"/>
              <a:t>Wenchen Wang          wew50@pitt.edu</a:t>
            </a:r>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560" y="5015800"/>
            <a:ext cx="4617497" cy="1421512"/>
          </a:xfrm>
          <a:prstGeom prst="rect">
            <a:avLst/>
          </a:prstGeom>
        </p:spPr>
      </p:pic>
    </p:spTree>
    <p:extLst>
      <p:ext uri="{BB962C8B-B14F-4D97-AF65-F5344CB8AC3E}">
        <p14:creationId xmlns:p14="http://schemas.microsoft.com/office/powerpoint/2010/main" val="767643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 </a:t>
            </a:r>
            <a:r>
              <a:rPr lang="en-US" sz="3600" dirty="0"/>
              <a:t>o</a:t>
            </a:r>
            <a:r>
              <a:rPr lang="en-US" sz="3600" dirty="0" smtClean="0"/>
              <a:t>bservations</a:t>
            </a:r>
            <a:endParaRPr lang="en-US" sz="3600" dirty="0"/>
          </a:p>
        </p:txBody>
      </p:sp>
      <p:sp>
        <p:nvSpPr>
          <p:cNvPr id="3" name="Content Placeholder 2"/>
          <p:cNvSpPr>
            <a:spLocks noGrp="1"/>
          </p:cNvSpPr>
          <p:nvPr>
            <p:ph idx="1"/>
          </p:nvPr>
        </p:nvSpPr>
        <p:spPr/>
        <p:txBody>
          <a:bodyPr>
            <a:normAutofit/>
          </a:bodyPr>
          <a:lstStyle/>
          <a:p>
            <a:r>
              <a:rPr lang="en-US" sz="2400" dirty="0" smtClean="0"/>
              <a:t>Test the network-induced error on one PHX</a:t>
            </a:r>
          </a:p>
          <a:p>
            <a:pPr lvl="1"/>
            <a:r>
              <a:rPr lang="en-US" sz="2000" dirty="0" smtClean="0"/>
              <a:t>Different reference functions with one ramp</a:t>
            </a:r>
          </a:p>
          <a:p>
            <a:pPr lvl="2"/>
            <a:r>
              <a:rPr lang="en-US" sz="1800" dirty="0" smtClean="0"/>
              <a:t>power change </a:t>
            </a:r>
            <a:r>
              <a:rPr lang="en-US" sz="1800" b="1" dirty="0" smtClean="0"/>
              <a:t>amount</a:t>
            </a:r>
            <a:r>
              <a:rPr lang="en-US" sz="1800" dirty="0" smtClean="0"/>
              <a:t> (PCA)</a:t>
            </a:r>
          </a:p>
          <a:p>
            <a:pPr lvl="2"/>
            <a:r>
              <a:rPr lang="en-US" sz="1800" dirty="0" smtClean="0"/>
              <a:t>power change </a:t>
            </a:r>
            <a:r>
              <a:rPr lang="en-US" sz="1800" b="1" dirty="0" smtClean="0"/>
              <a:t>duration</a:t>
            </a:r>
            <a:r>
              <a:rPr lang="en-US" sz="1800" dirty="0" smtClean="0"/>
              <a:t> (PCD)</a:t>
            </a:r>
          </a:p>
          <a:p>
            <a:pPr lvl="1"/>
            <a:r>
              <a:rPr lang="en-US" sz="2000" dirty="0" smtClean="0"/>
              <a:t>Different delivery ratio and delay</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05" y="3630019"/>
            <a:ext cx="7373188" cy="263773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9" name="Footer Placeholder 8"/>
          <p:cNvSpPr>
            <a:spLocks noGrp="1"/>
          </p:cNvSpPr>
          <p:nvPr>
            <p:ph type="ftr" sz="quarter" idx="11"/>
          </p:nvPr>
        </p:nvSpPr>
        <p:spPr/>
        <p:txBody>
          <a:bodyPr/>
          <a:lstStyle/>
          <a:p>
            <a:r>
              <a:rPr lang="en-US" smtClean="0"/>
              <a:t>Wenchen Wang          wew50@pitt.edu</a:t>
            </a:r>
            <a:endParaRPr lang="en-US"/>
          </a:p>
        </p:txBody>
      </p:sp>
      <p:grpSp>
        <p:nvGrpSpPr>
          <p:cNvPr id="26" name="Group 25"/>
          <p:cNvGrpSpPr/>
          <p:nvPr/>
        </p:nvGrpSpPr>
        <p:grpSpPr>
          <a:xfrm>
            <a:off x="1284381" y="3838539"/>
            <a:ext cx="5689175" cy="1664659"/>
            <a:chOff x="1502723" y="3945575"/>
            <a:chExt cx="5689175" cy="1664659"/>
          </a:xfrm>
        </p:grpSpPr>
        <p:grpSp>
          <p:nvGrpSpPr>
            <p:cNvPr id="4" name="Group 3"/>
            <p:cNvGrpSpPr/>
            <p:nvPr/>
          </p:nvGrpSpPr>
          <p:grpSpPr>
            <a:xfrm>
              <a:off x="1502723" y="3945575"/>
              <a:ext cx="5689175" cy="1664659"/>
              <a:chOff x="915983" y="3819359"/>
              <a:chExt cx="5689175" cy="1664659"/>
            </a:xfrm>
          </p:grpSpPr>
          <p:grpSp>
            <p:nvGrpSpPr>
              <p:cNvPr id="17" name="Group 16"/>
              <p:cNvGrpSpPr/>
              <p:nvPr/>
            </p:nvGrpSpPr>
            <p:grpSpPr>
              <a:xfrm>
                <a:off x="915983" y="3957812"/>
                <a:ext cx="5689175" cy="1526206"/>
                <a:chOff x="915983" y="3957812"/>
                <a:chExt cx="5689175" cy="1526206"/>
              </a:xfrm>
            </p:grpSpPr>
            <p:cxnSp>
              <p:nvCxnSpPr>
                <p:cNvPr id="7" name="Straight Connector 6"/>
                <p:cNvCxnSpPr/>
                <p:nvPr/>
              </p:nvCxnSpPr>
              <p:spPr>
                <a:xfrm>
                  <a:off x="915983" y="3957812"/>
                  <a:ext cx="758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28381" y="5484018"/>
                  <a:ext cx="43767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135394" y="3819359"/>
                <a:ext cx="1364476" cy="923330"/>
              </a:xfrm>
              <a:prstGeom prst="rect">
                <a:avLst/>
              </a:prstGeom>
              <a:noFill/>
            </p:spPr>
            <p:txBody>
              <a:bodyPr wrap="none" rtlCol="0">
                <a:spAutoFit/>
              </a:bodyPr>
              <a:lstStyle/>
              <a:p>
                <a:r>
                  <a:rPr lang="en-US" dirty="0" smtClean="0">
                    <a:solidFill>
                      <a:srgbClr val="FF0000"/>
                    </a:solidFill>
                  </a:rPr>
                  <a:t>Ramp30</a:t>
                </a:r>
              </a:p>
              <a:p>
                <a:r>
                  <a:rPr lang="en-US" dirty="0" smtClean="0">
                    <a:solidFill>
                      <a:srgbClr val="FF0000"/>
                    </a:solidFill>
                  </a:rPr>
                  <a:t>PCA: 10 MW</a:t>
                </a:r>
              </a:p>
              <a:p>
                <a:r>
                  <a:rPr lang="en-US" dirty="0" smtClean="0">
                    <a:solidFill>
                      <a:srgbClr val="FF0000"/>
                    </a:solidFill>
                  </a:rPr>
                  <a:t>PCD: 30s</a:t>
                </a:r>
                <a:endParaRPr lang="en-US" dirty="0">
                  <a:solidFill>
                    <a:srgbClr val="FF0000"/>
                  </a:solidFill>
                </a:endParaRPr>
              </a:p>
            </p:txBody>
          </p:sp>
          <p:cxnSp>
            <p:nvCxnSpPr>
              <p:cNvPr id="25" name="Straight Arrow Connector 24"/>
              <p:cNvCxnSpPr>
                <a:endCxn id="23" idx="2"/>
              </p:cNvCxnSpPr>
              <p:nvPr/>
            </p:nvCxnSpPr>
            <p:spPr>
              <a:xfrm flipV="1">
                <a:off x="4135394" y="4742689"/>
                <a:ext cx="682238" cy="7413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2260879" y="4084028"/>
              <a:ext cx="554242" cy="15262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915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 observations</a:t>
            </a:r>
            <a:endParaRPr lang="en-US" sz="3600" dirty="0"/>
          </a:p>
        </p:txBody>
      </p:sp>
      <p:sp>
        <p:nvSpPr>
          <p:cNvPr id="7" name="TextBox 6"/>
          <p:cNvSpPr txBox="1"/>
          <p:nvPr/>
        </p:nvSpPr>
        <p:spPr>
          <a:xfrm>
            <a:off x="3385796" y="4562821"/>
            <a:ext cx="1701876" cy="307777"/>
          </a:xfrm>
          <a:prstGeom prst="rect">
            <a:avLst/>
          </a:prstGeom>
          <a:noFill/>
        </p:spPr>
        <p:txBody>
          <a:bodyPr wrap="none" rtlCol="0">
            <a:spAutoFit/>
          </a:bodyPr>
          <a:lstStyle/>
          <a:p>
            <a:r>
              <a:rPr lang="en-US" sz="1400" dirty="0" smtClean="0"/>
              <a:t>PCA: 10 MW; DR: 0.9</a:t>
            </a:r>
            <a:endParaRPr lang="en-US" sz="1400" dirty="0"/>
          </a:p>
        </p:txBody>
      </p:sp>
      <p:sp>
        <p:nvSpPr>
          <p:cNvPr id="8" name="TextBox 7"/>
          <p:cNvSpPr txBox="1"/>
          <p:nvPr/>
        </p:nvSpPr>
        <p:spPr>
          <a:xfrm>
            <a:off x="271651" y="4870598"/>
            <a:ext cx="8088578"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For reference functions with higher ramp ratios, the network delay becomes a more significant factor.</a:t>
            </a:r>
            <a:endParaRPr lang="en-US" sz="2400" dirty="0"/>
          </a:p>
        </p:txBody>
      </p:sp>
      <p:graphicFrame>
        <p:nvGraphicFramePr>
          <p:cNvPr id="21" name="Chart 20"/>
          <p:cNvGraphicFramePr>
            <a:graphicFrameLocks/>
          </p:cNvGraphicFramePr>
          <p:nvPr>
            <p:extLst/>
          </p:nvPr>
        </p:nvGraphicFramePr>
        <p:xfrm>
          <a:off x="261256" y="1733797"/>
          <a:ext cx="8098973" cy="290470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992583" y="3225384"/>
            <a:ext cx="146858" cy="7056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23773" y="3584679"/>
            <a:ext cx="3747588" cy="4016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18934" y="3215224"/>
            <a:ext cx="1663148" cy="338554"/>
          </a:xfrm>
          <a:prstGeom prst="rect">
            <a:avLst/>
          </a:prstGeom>
          <a:noFill/>
        </p:spPr>
        <p:txBody>
          <a:bodyPr wrap="none" rtlCol="0">
            <a:spAutoFit/>
          </a:bodyPr>
          <a:lstStyle/>
          <a:p>
            <a:r>
              <a:rPr lang="en-US" sz="1600" dirty="0" smtClean="0">
                <a:solidFill>
                  <a:srgbClr val="FF0000"/>
                </a:solidFill>
              </a:rPr>
              <a:t>RMSEs are similar</a:t>
            </a:r>
            <a:endParaRPr lang="en-US" sz="1600" dirty="0">
              <a:solidFill>
                <a:srgbClr val="FF0000"/>
              </a:solidFill>
            </a:endParaRPr>
          </a:p>
        </p:txBody>
      </p:sp>
      <p:sp>
        <p:nvSpPr>
          <p:cNvPr id="14" name="Rectangle 13"/>
          <p:cNvSpPr/>
          <p:nvPr/>
        </p:nvSpPr>
        <p:spPr>
          <a:xfrm>
            <a:off x="1262896" y="3168954"/>
            <a:ext cx="136149" cy="7665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3" name="Footer Placeholder 2"/>
          <p:cNvSpPr>
            <a:spLocks noGrp="1"/>
          </p:cNvSpPr>
          <p:nvPr>
            <p:ph type="ftr" sz="quarter" idx="11"/>
          </p:nvPr>
        </p:nvSpPr>
        <p:spPr/>
        <p:txBody>
          <a:bodyPr/>
          <a:lstStyle/>
          <a:p>
            <a:r>
              <a:rPr lang="en-US" smtClean="0"/>
              <a:t>Wenchen Wang          wew50@pitt.edu</a:t>
            </a:r>
            <a:endParaRPr lang="en-US"/>
          </a:p>
        </p:txBody>
      </p:sp>
      <p:sp>
        <p:nvSpPr>
          <p:cNvPr id="15" name="TextBox 14"/>
          <p:cNvSpPr txBox="1"/>
          <p:nvPr/>
        </p:nvSpPr>
        <p:spPr>
          <a:xfrm>
            <a:off x="737369" y="1276784"/>
            <a:ext cx="2784818" cy="369332"/>
          </a:xfrm>
          <a:prstGeom prst="rect">
            <a:avLst/>
          </a:prstGeom>
          <a:noFill/>
        </p:spPr>
        <p:txBody>
          <a:bodyPr wrap="square" rtlCol="0">
            <a:spAutoFit/>
          </a:bodyPr>
          <a:lstStyle/>
          <a:p>
            <a:r>
              <a:rPr lang="en-US" dirty="0" smtClean="0">
                <a:solidFill>
                  <a:srgbClr val="FF0000"/>
                </a:solidFill>
              </a:rPr>
              <a:t>Network-induced error</a:t>
            </a:r>
          </a:p>
        </p:txBody>
      </p:sp>
      <p:cxnSp>
        <p:nvCxnSpPr>
          <p:cNvPr id="18" name="Elbow Connector 17"/>
          <p:cNvCxnSpPr>
            <a:endCxn id="15" idx="1"/>
          </p:cNvCxnSpPr>
          <p:nvPr/>
        </p:nvCxnSpPr>
        <p:spPr>
          <a:xfrm rot="5400000" flipH="1" flipV="1">
            <a:off x="304390" y="1670143"/>
            <a:ext cx="641672" cy="224286"/>
          </a:xfrm>
          <a:prstGeom prst="bentConnector2">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52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Solution</a:t>
            </a:r>
            <a:endParaRPr lang="en-US" sz="3600" dirty="0"/>
          </a:p>
        </p:txBody>
      </p:sp>
      <p:sp>
        <p:nvSpPr>
          <p:cNvPr id="3" name="Content Placeholder 2"/>
          <p:cNvSpPr>
            <a:spLocks noGrp="1"/>
          </p:cNvSpPr>
          <p:nvPr>
            <p:ph idx="1"/>
          </p:nvPr>
        </p:nvSpPr>
        <p:spPr/>
        <p:txBody>
          <a:bodyPr/>
          <a:lstStyle/>
          <a:p>
            <a:r>
              <a:rPr lang="en-US" sz="2600" dirty="0"/>
              <a:t>Objective</a:t>
            </a:r>
          </a:p>
          <a:p>
            <a:pPr lvl="1"/>
            <a:r>
              <a:rPr lang="en-US" sz="2200" dirty="0"/>
              <a:t>Reduce total network-induced error for multiple control systems</a:t>
            </a:r>
          </a:p>
          <a:p>
            <a:pPr marL="0" indent="0">
              <a:buNone/>
            </a:pPr>
            <a:endParaRPr lang="en-US" sz="2400" dirty="0" smtClean="0"/>
          </a:p>
          <a:p>
            <a:r>
              <a:rPr lang="en-US" sz="2400" dirty="0" smtClean="0"/>
              <a:t>Cross-layer real-time scheduling</a:t>
            </a:r>
          </a:p>
          <a:p>
            <a:pPr lvl="1"/>
            <a:r>
              <a:rPr lang="en-US" sz="2200" dirty="0" smtClean="0"/>
              <a:t>Inject the application demands into the network layer to change measurement deadlines dynamically</a:t>
            </a:r>
          </a:p>
          <a:p>
            <a:pPr lvl="1"/>
            <a:r>
              <a:rPr lang="en-US" sz="2200" dirty="0" smtClean="0"/>
              <a:t>Assign smaller deadlines for more urgent application demands </a:t>
            </a:r>
          </a:p>
          <a:p>
            <a:pPr lvl="2"/>
            <a:r>
              <a:rPr lang="en-US" sz="2000" dirty="0" smtClean="0"/>
              <a:t>Offline control system analysis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6" name="Footer Placeholder 5"/>
          <p:cNvSpPr>
            <a:spLocks noGrp="1"/>
          </p:cNvSpPr>
          <p:nvPr>
            <p:ph type="ftr" sz="quarter" idx="11"/>
          </p:nvPr>
        </p:nvSpPr>
        <p:spPr/>
        <p:txBody>
          <a:bodyPr/>
          <a:lstStyle/>
          <a:p>
            <a:r>
              <a:rPr lang="en-US" smtClean="0"/>
              <a:t>Wenchen Wang          wew50@pitt.edu</a:t>
            </a:r>
            <a:endParaRPr lang="en-US"/>
          </a:p>
        </p:txBody>
      </p:sp>
    </p:spTree>
    <p:extLst>
      <p:ext uri="{BB962C8B-B14F-4D97-AF65-F5344CB8AC3E}">
        <p14:creationId xmlns:p14="http://schemas.microsoft.com/office/powerpoint/2010/main" val="3968942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Thanks!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5" name="Footer Placeholder 4"/>
          <p:cNvSpPr>
            <a:spLocks noGrp="1"/>
          </p:cNvSpPr>
          <p:nvPr>
            <p:ph type="ftr" sz="quarter" idx="11"/>
          </p:nvPr>
        </p:nvSpPr>
        <p:spPr/>
        <p:txBody>
          <a:bodyPr/>
          <a:lstStyle/>
          <a:p>
            <a:r>
              <a:rPr lang="en-US" smtClean="0"/>
              <a:t>Wenchen Wang          wew50@pitt.edu</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154" y="2521531"/>
            <a:ext cx="4078082" cy="2298119"/>
          </a:xfrm>
          <a:prstGeom prst="rect">
            <a:avLst/>
          </a:prstGeom>
        </p:spPr>
      </p:pic>
    </p:spTree>
    <p:extLst>
      <p:ext uri="{BB962C8B-B14F-4D97-AF65-F5344CB8AC3E}">
        <p14:creationId xmlns:p14="http://schemas.microsoft.com/office/powerpoint/2010/main" val="169108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Backup slides</a:t>
            </a:r>
            <a:endParaRPr lang="en-US" dirty="0"/>
          </a:p>
        </p:txBody>
      </p:sp>
      <p:sp>
        <p:nvSpPr>
          <p:cNvPr id="3" name="Footer Placeholder 2"/>
          <p:cNvSpPr>
            <a:spLocks noGrp="1"/>
          </p:cNvSpPr>
          <p:nvPr>
            <p:ph type="ftr" sz="quarter" idx="11"/>
          </p:nvPr>
        </p:nvSpPr>
        <p:spPr/>
        <p:txBody>
          <a:bodyPr/>
          <a:lstStyle/>
          <a:p>
            <a:r>
              <a:rPr lang="en-US" smtClean="0"/>
              <a:t>Wenchen Wang          wew50@pitt.edu</a:t>
            </a:r>
            <a:endParaRPr lang="en-US"/>
          </a:p>
        </p:txBody>
      </p:sp>
    </p:spTree>
    <p:extLst>
      <p:ext uri="{BB962C8B-B14F-4D97-AF65-F5344CB8AC3E}">
        <p14:creationId xmlns:p14="http://schemas.microsoft.com/office/powerpoint/2010/main" val="123268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Motivation: NPP demands</a:t>
            </a:r>
            <a:endParaRPr lang="en-US" sz="3600" dirty="0"/>
          </a:p>
        </p:txBody>
      </p:sp>
      <p:sp>
        <p:nvSpPr>
          <p:cNvPr id="3" name="Content Placeholder 2"/>
          <p:cNvSpPr>
            <a:spLocks noGrp="1"/>
          </p:cNvSpPr>
          <p:nvPr>
            <p:ph idx="1"/>
          </p:nvPr>
        </p:nvSpPr>
        <p:spPr/>
        <p:txBody>
          <a:bodyPr>
            <a:noAutofit/>
          </a:bodyPr>
          <a:lstStyle/>
          <a:p>
            <a:r>
              <a:rPr lang="en-US" sz="2400" dirty="0" smtClean="0"/>
              <a:t>Multiple Small Modular Reactors (SMRs) in an NPP</a:t>
            </a:r>
            <a:endParaRPr lang="en-US" sz="2400" dirty="0"/>
          </a:p>
          <a:p>
            <a:pPr lvl="2"/>
            <a:endParaRPr lang="en-US" sz="1800" dirty="0" smtClean="0"/>
          </a:p>
          <a:p>
            <a:pPr lvl="2"/>
            <a:endParaRPr lang="en-US" sz="1800" dirty="0"/>
          </a:p>
          <a:p>
            <a:pPr lvl="2"/>
            <a:endParaRPr lang="en-US" sz="1800" dirty="0" smtClean="0"/>
          </a:p>
          <a:p>
            <a:pPr lvl="2"/>
            <a:endParaRPr lang="en-US" sz="1800" dirty="0"/>
          </a:p>
          <a:p>
            <a:pPr marL="685800" lvl="2" indent="0">
              <a:buNone/>
            </a:pPr>
            <a:endParaRPr lang="en-US" sz="1800" dirty="0"/>
          </a:p>
          <a:p>
            <a:endParaRPr lang="en-US" sz="2400" dirty="0" smtClean="0"/>
          </a:p>
          <a:p>
            <a:pPr lvl="1"/>
            <a:endParaRPr lang="en-US" sz="2000" dirty="0"/>
          </a:p>
          <a:p>
            <a:pPr lvl="1"/>
            <a:endParaRPr lang="en-US" sz="2000" dirty="0" smtClean="0"/>
          </a:p>
          <a:p>
            <a:pPr marL="0" indent="0">
              <a:buNone/>
            </a:pPr>
            <a:endParaRPr lang="en-US" sz="23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p:txBody>
      </p:sp>
      <p:grpSp>
        <p:nvGrpSpPr>
          <p:cNvPr id="4" name="Group 3"/>
          <p:cNvGrpSpPr/>
          <p:nvPr/>
        </p:nvGrpSpPr>
        <p:grpSpPr>
          <a:xfrm>
            <a:off x="833087" y="3227732"/>
            <a:ext cx="3891582" cy="1953577"/>
            <a:chOff x="5617443" y="2446513"/>
            <a:chExt cx="3462129" cy="172952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443" y="2446513"/>
              <a:ext cx="3462129" cy="1729520"/>
            </a:xfrm>
            <a:prstGeom prst="rect">
              <a:avLst/>
            </a:prstGeom>
          </p:spPr>
        </p:pic>
        <p:sp>
          <p:nvSpPr>
            <p:cNvPr id="10" name="Rectangle 9"/>
            <p:cNvSpPr/>
            <p:nvPr/>
          </p:nvSpPr>
          <p:spPr>
            <a:xfrm>
              <a:off x="7319369" y="3031508"/>
              <a:ext cx="1071417" cy="938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968" y="2625666"/>
            <a:ext cx="2910961" cy="3403384"/>
          </a:xfrm>
          <a:prstGeom prst="rect">
            <a:avLst/>
          </a:prstGeom>
        </p:spPr>
      </p:pic>
      <p:sp>
        <p:nvSpPr>
          <p:cNvPr id="5" name="TextBox 4"/>
          <p:cNvSpPr txBox="1"/>
          <p:nvPr/>
        </p:nvSpPr>
        <p:spPr>
          <a:xfrm>
            <a:off x="345688" y="6029050"/>
            <a:ext cx="5165132" cy="369332"/>
          </a:xfrm>
          <a:prstGeom prst="rect">
            <a:avLst/>
          </a:prstGeom>
          <a:noFill/>
        </p:spPr>
        <p:txBody>
          <a:bodyPr wrap="none" rtlCol="0">
            <a:spAutoFit/>
          </a:bodyPr>
          <a:lstStyle/>
          <a:p>
            <a:r>
              <a:rPr lang="en-US" dirty="0" smtClean="0"/>
              <a:t>Do you need this slide?  Or the next one is sufficient?</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7" name="Footer Placeholder 6"/>
          <p:cNvSpPr>
            <a:spLocks noGrp="1"/>
          </p:cNvSpPr>
          <p:nvPr>
            <p:ph type="ftr" sz="quarter" idx="11"/>
          </p:nvPr>
        </p:nvSpPr>
        <p:spPr/>
        <p:txBody>
          <a:bodyPr/>
          <a:lstStyle/>
          <a:p>
            <a:r>
              <a:rPr lang="en-US" smtClean="0"/>
              <a:t>Wenchen Wang          wew50@pitt.edu</a:t>
            </a:r>
            <a:endParaRPr lang="en-US"/>
          </a:p>
        </p:txBody>
      </p:sp>
    </p:spTree>
    <p:extLst>
      <p:ext uri="{BB962C8B-B14F-4D97-AF65-F5344CB8AC3E}">
        <p14:creationId xmlns:p14="http://schemas.microsoft.com/office/powerpoint/2010/main" val="254867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Observations</a:t>
            </a:r>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
        <p:nvSpPr>
          <p:cNvPr id="7" name="TextBox 6"/>
          <p:cNvSpPr txBox="1"/>
          <p:nvPr/>
        </p:nvSpPr>
        <p:spPr>
          <a:xfrm>
            <a:off x="2686050" y="3419225"/>
            <a:ext cx="1701876" cy="307777"/>
          </a:xfrm>
          <a:prstGeom prst="rect">
            <a:avLst/>
          </a:prstGeom>
          <a:noFill/>
        </p:spPr>
        <p:txBody>
          <a:bodyPr wrap="none" rtlCol="0">
            <a:spAutoFit/>
          </a:bodyPr>
          <a:lstStyle/>
          <a:p>
            <a:r>
              <a:rPr lang="en-US" sz="1400" dirty="0" smtClean="0"/>
              <a:t>PCA: 10 MW; DR: 0.9</a:t>
            </a:r>
            <a:endParaRPr lang="en-US" sz="1400" dirty="0"/>
          </a:p>
        </p:txBody>
      </p:sp>
      <p:sp>
        <p:nvSpPr>
          <p:cNvPr id="8" name="TextBox 7"/>
          <p:cNvSpPr txBox="1"/>
          <p:nvPr/>
        </p:nvSpPr>
        <p:spPr>
          <a:xfrm>
            <a:off x="6647435" y="1526191"/>
            <a:ext cx="239242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For reference functions with shorter PCDs, the network delay becomes a more significant factor.</a:t>
            </a:r>
            <a:endParaRPr lang="en-US" sz="2000" dirty="0"/>
          </a:p>
        </p:txBody>
      </p:sp>
      <p:graphicFrame>
        <p:nvGraphicFramePr>
          <p:cNvPr id="17" name="Chart 16"/>
          <p:cNvGraphicFramePr>
            <a:graphicFrameLocks/>
          </p:cNvGraphicFramePr>
          <p:nvPr>
            <p:extLst/>
          </p:nvPr>
        </p:nvGraphicFramePr>
        <p:xfrm>
          <a:off x="524510" y="3809808"/>
          <a:ext cx="6122925" cy="192024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2817881" y="5612253"/>
            <a:ext cx="1438214" cy="307777"/>
          </a:xfrm>
          <a:prstGeom prst="rect">
            <a:avLst/>
          </a:prstGeom>
          <a:noFill/>
        </p:spPr>
        <p:txBody>
          <a:bodyPr wrap="none" rtlCol="0">
            <a:spAutoFit/>
          </a:bodyPr>
          <a:lstStyle/>
          <a:p>
            <a:r>
              <a:rPr lang="en-US" sz="1400" dirty="0" smtClean="0"/>
              <a:t>PCD: 30s; DR: 0.9</a:t>
            </a:r>
            <a:endParaRPr lang="en-US" sz="1400" dirty="0"/>
          </a:p>
        </p:txBody>
      </p:sp>
      <p:sp>
        <p:nvSpPr>
          <p:cNvPr id="20" name="TextBox 19"/>
          <p:cNvSpPr txBox="1"/>
          <p:nvPr/>
        </p:nvSpPr>
        <p:spPr>
          <a:xfrm>
            <a:off x="6716187" y="3782575"/>
            <a:ext cx="231894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For reference functions with higher PCAs, the network delay becomes more significant factor. </a:t>
            </a:r>
            <a:endParaRPr lang="en-US" sz="2000" dirty="0"/>
          </a:p>
        </p:txBody>
      </p:sp>
      <p:graphicFrame>
        <p:nvGraphicFramePr>
          <p:cNvPr id="21" name="Chart 20"/>
          <p:cNvGraphicFramePr>
            <a:graphicFrameLocks/>
          </p:cNvGraphicFramePr>
          <p:nvPr>
            <p:extLst/>
          </p:nvPr>
        </p:nvGraphicFramePr>
        <p:xfrm>
          <a:off x="524511" y="1578756"/>
          <a:ext cx="6122924" cy="192327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2618423" y="2540241"/>
            <a:ext cx="67627" cy="3640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06354" y="2509168"/>
            <a:ext cx="77152" cy="3951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72510" y="2606152"/>
            <a:ext cx="2770908" cy="3515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25455" y="4841026"/>
            <a:ext cx="1708727" cy="3727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11332" y="4686540"/>
            <a:ext cx="146281" cy="4532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00954" y="4691304"/>
            <a:ext cx="132571" cy="4485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24524" y="2236820"/>
            <a:ext cx="1663148" cy="338554"/>
          </a:xfrm>
          <a:prstGeom prst="rect">
            <a:avLst/>
          </a:prstGeom>
          <a:noFill/>
        </p:spPr>
        <p:txBody>
          <a:bodyPr wrap="none" rtlCol="0">
            <a:spAutoFit/>
          </a:bodyPr>
          <a:lstStyle/>
          <a:p>
            <a:r>
              <a:rPr lang="en-US" sz="1600" dirty="0" smtClean="0">
                <a:solidFill>
                  <a:srgbClr val="FF0000"/>
                </a:solidFill>
              </a:rPr>
              <a:t>RMSEs are similar</a:t>
            </a:r>
            <a:endParaRPr lang="en-US" sz="1600" dirty="0">
              <a:solidFill>
                <a:srgbClr val="FF0000"/>
              </a:solidFill>
            </a:endParaRPr>
          </a:p>
        </p:txBody>
      </p:sp>
      <p:sp>
        <p:nvSpPr>
          <p:cNvPr id="22" name="TextBox 21"/>
          <p:cNvSpPr txBox="1"/>
          <p:nvPr/>
        </p:nvSpPr>
        <p:spPr>
          <a:xfrm>
            <a:off x="3962542" y="4461069"/>
            <a:ext cx="1663148" cy="338554"/>
          </a:xfrm>
          <a:prstGeom prst="rect">
            <a:avLst/>
          </a:prstGeom>
          <a:noFill/>
        </p:spPr>
        <p:txBody>
          <a:bodyPr wrap="none" rtlCol="0">
            <a:spAutoFit/>
          </a:bodyPr>
          <a:lstStyle/>
          <a:p>
            <a:r>
              <a:rPr lang="en-US" sz="1600" dirty="0" smtClean="0">
                <a:solidFill>
                  <a:srgbClr val="FF0000"/>
                </a:solidFill>
              </a:rPr>
              <a:t>RMSEs are similar</a:t>
            </a:r>
            <a:endParaRPr lang="en-US" sz="1600" dirty="0">
              <a:solidFill>
                <a:srgbClr val="FF0000"/>
              </a:solidFill>
            </a:endParaRPr>
          </a:p>
        </p:txBody>
      </p:sp>
    </p:spTree>
    <p:extLst>
      <p:ext uri="{BB962C8B-B14F-4D97-AF65-F5344CB8AC3E}">
        <p14:creationId xmlns:p14="http://schemas.microsoft.com/office/powerpoint/2010/main" val="28839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observations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Set a deadline according to the application demands </a:t>
            </a:r>
          </a:p>
          <a:p>
            <a:pPr lvl="1"/>
            <a:r>
              <a:rPr lang="en-US" dirty="0" smtClean="0"/>
              <a:t>Small deadline for reference functions with less PCD or more aggressive PCA</a:t>
            </a:r>
          </a:p>
          <a:p>
            <a:pPr lvl="1"/>
            <a:endParaRPr lang="en-US" dirty="0" smtClean="0"/>
          </a:p>
          <a:p>
            <a:r>
              <a:rPr lang="en-US" dirty="0" smtClean="0"/>
              <a:t>Cross-layer dynamic schedule the network flows</a:t>
            </a:r>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graphicFrame>
        <p:nvGraphicFramePr>
          <p:cNvPr id="7" name="Chart 6"/>
          <p:cNvGraphicFramePr>
            <a:graphicFrameLocks/>
          </p:cNvGraphicFramePr>
          <p:nvPr>
            <p:extLst/>
          </p:nvPr>
        </p:nvGraphicFramePr>
        <p:xfrm>
          <a:off x="542980" y="1690689"/>
          <a:ext cx="6126480" cy="19202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39792" y="3438088"/>
            <a:ext cx="1792478" cy="307777"/>
          </a:xfrm>
          <a:prstGeom prst="rect">
            <a:avLst/>
          </a:prstGeom>
          <a:noFill/>
        </p:spPr>
        <p:txBody>
          <a:bodyPr wrap="none" rtlCol="0">
            <a:spAutoFit/>
          </a:bodyPr>
          <a:lstStyle/>
          <a:p>
            <a:r>
              <a:rPr lang="en-US" sz="1400" dirty="0" smtClean="0"/>
              <a:t>PCD: 30s; PCA: 10MW</a:t>
            </a:r>
            <a:endParaRPr lang="en-US" sz="1400" dirty="0"/>
          </a:p>
        </p:txBody>
      </p:sp>
      <p:sp>
        <p:nvSpPr>
          <p:cNvPr id="9" name="TextBox 8"/>
          <p:cNvSpPr txBox="1"/>
          <p:nvPr/>
        </p:nvSpPr>
        <p:spPr>
          <a:xfrm>
            <a:off x="6797958" y="1777665"/>
            <a:ext cx="194030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Delay has more significant effect on the control system performance</a:t>
            </a:r>
            <a:endParaRPr lang="en-US" sz="1400" dirty="0"/>
          </a:p>
        </p:txBody>
      </p:sp>
    </p:spTree>
    <p:extLst>
      <p:ext uri="{BB962C8B-B14F-4D97-AF65-F5344CB8AC3E}">
        <p14:creationId xmlns:p14="http://schemas.microsoft.com/office/powerpoint/2010/main" val="58284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Wireless </a:t>
            </a:r>
            <a:r>
              <a:rPr lang="en-US" sz="3600" dirty="0"/>
              <a:t>Control System (WCS)</a:t>
            </a:r>
          </a:p>
        </p:txBody>
      </p:sp>
      <p:grpSp>
        <p:nvGrpSpPr>
          <p:cNvPr id="83" name="Group 82"/>
          <p:cNvGrpSpPr/>
          <p:nvPr/>
        </p:nvGrpSpPr>
        <p:grpSpPr>
          <a:xfrm>
            <a:off x="1959429" y="1479818"/>
            <a:ext cx="5050972" cy="1916753"/>
            <a:chOff x="1703732" y="3636682"/>
            <a:chExt cx="5174147" cy="2424111"/>
          </a:xfrm>
        </p:grpSpPr>
        <p:sp>
          <p:nvSpPr>
            <p:cNvPr id="34" name="Rectangle 33"/>
            <p:cNvSpPr/>
            <p:nvPr/>
          </p:nvSpPr>
          <p:spPr>
            <a:xfrm>
              <a:off x="5552661" y="3636682"/>
              <a:ext cx="1325218"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Sensors</a:t>
              </a:r>
              <a:endParaRPr lang="en-US" dirty="0">
                <a:solidFill>
                  <a:schemeClr val="tx1"/>
                </a:solidFill>
              </a:endParaRPr>
            </a:p>
          </p:txBody>
        </p:sp>
        <p:sp>
          <p:nvSpPr>
            <p:cNvPr id="35" name="Rectangle 34"/>
            <p:cNvSpPr/>
            <p:nvPr/>
          </p:nvSpPr>
          <p:spPr>
            <a:xfrm>
              <a:off x="3647660" y="5417969"/>
              <a:ext cx="1408043" cy="6428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Remote</a:t>
              </a:r>
            </a:p>
            <a:p>
              <a:pPr algn="ctr"/>
              <a:r>
                <a:rPr lang="en-US" dirty="0" smtClean="0">
                  <a:solidFill>
                    <a:schemeClr val="tx1"/>
                  </a:solidFill>
                </a:rPr>
                <a:t>Controller</a:t>
              </a:r>
            </a:p>
          </p:txBody>
        </p:sp>
        <p:sp>
          <p:nvSpPr>
            <p:cNvPr id="36" name="Rectangle 35"/>
            <p:cNvSpPr/>
            <p:nvPr/>
          </p:nvSpPr>
          <p:spPr>
            <a:xfrm>
              <a:off x="1703732" y="3636682"/>
              <a:ext cx="1325218"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Actuator</a:t>
              </a:r>
              <a:endParaRPr lang="en-US" dirty="0">
                <a:solidFill>
                  <a:schemeClr val="tx1"/>
                </a:solidFill>
              </a:endParaRPr>
            </a:p>
          </p:txBody>
        </p:sp>
        <p:sp>
          <p:nvSpPr>
            <p:cNvPr id="37" name="Rectangle 36"/>
            <p:cNvSpPr/>
            <p:nvPr/>
          </p:nvSpPr>
          <p:spPr>
            <a:xfrm>
              <a:off x="3730486" y="3636682"/>
              <a:ext cx="1325218" cy="569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Plant</a:t>
              </a:r>
              <a:endParaRPr lang="en-US" dirty="0">
                <a:solidFill>
                  <a:schemeClr val="tx1"/>
                </a:solidFill>
              </a:endParaRPr>
            </a:p>
          </p:txBody>
        </p:sp>
        <p:cxnSp>
          <p:nvCxnSpPr>
            <p:cNvPr id="38" name="Elbow Connector 37"/>
            <p:cNvCxnSpPr>
              <a:stCxn id="34" idx="3"/>
              <a:endCxn id="44" idx="0"/>
            </p:cNvCxnSpPr>
            <p:nvPr/>
          </p:nvCxnSpPr>
          <p:spPr>
            <a:xfrm flipH="1">
              <a:off x="5619252" y="3921605"/>
              <a:ext cx="1258627" cy="832361"/>
            </a:xfrm>
            <a:prstGeom prst="bentConnector3">
              <a:avLst>
                <a:gd name="adj1" fmla="val -1816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4" idx="2"/>
              <a:endCxn id="36" idx="1"/>
            </p:cNvCxnSpPr>
            <p:nvPr/>
          </p:nvCxnSpPr>
          <p:spPr>
            <a:xfrm rot="10800000">
              <a:off x="1703733" y="3921605"/>
              <a:ext cx="1552883" cy="832361"/>
            </a:xfrm>
            <a:prstGeom prst="bentConnector3">
              <a:avLst>
                <a:gd name="adj1" fmla="val 11472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a:endCxn id="37" idx="1"/>
            </p:cNvCxnSpPr>
            <p:nvPr/>
          </p:nvCxnSpPr>
          <p:spPr>
            <a:xfrm>
              <a:off x="3028950" y="3921604"/>
              <a:ext cx="70153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34" idx="1"/>
            </p:cNvCxnSpPr>
            <p:nvPr/>
          </p:nvCxnSpPr>
          <p:spPr>
            <a:xfrm>
              <a:off x="5055704" y="3921604"/>
              <a:ext cx="496957"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3249257" y="4296766"/>
              <a:ext cx="2371972" cy="914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Delay </a:t>
              </a:r>
              <a:r>
                <a:rPr lang="en-US" dirty="0">
                  <a:solidFill>
                    <a:srgbClr val="FF0000"/>
                  </a:solidFill>
                </a:rPr>
                <a:t>and M</a:t>
              </a:r>
              <a:r>
                <a:rPr lang="en-US" dirty="0" smtClean="0">
                  <a:solidFill>
                    <a:srgbClr val="FF0000"/>
                  </a:solidFill>
                </a:rPr>
                <a:t>essage </a:t>
              </a:r>
              <a:r>
                <a:rPr lang="en-US" dirty="0">
                  <a:solidFill>
                    <a:srgbClr val="FF0000"/>
                  </a:solidFill>
                </a:rPr>
                <a:t>L</a:t>
              </a:r>
              <a:r>
                <a:rPr lang="en-US" dirty="0" smtClean="0">
                  <a:solidFill>
                    <a:srgbClr val="FF0000"/>
                  </a:solidFill>
                </a:rPr>
                <a:t>oss</a:t>
              </a:r>
              <a:endParaRPr lang="en-US" dirty="0">
                <a:solidFill>
                  <a:srgbClr val="FF0000"/>
                </a:solidFill>
              </a:endParaRPr>
            </a:p>
          </p:txBody>
        </p:sp>
        <p:cxnSp>
          <p:nvCxnSpPr>
            <p:cNvPr id="49" name="Straight Arrow Connector 48"/>
            <p:cNvCxnSpPr/>
            <p:nvPr/>
          </p:nvCxnSpPr>
          <p:spPr>
            <a:xfrm>
              <a:off x="4731028" y="5115338"/>
              <a:ext cx="0" cy="30263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945008" y="5138088"/>
              <a:ext cx="0" cy="25713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885832" y="5040526"/>
              <a:ext cx="1428853" cy="424873"/>
            </a:xfrm>
            <a:prstGeom prst="rect">
              <a:avLst/>
            </a:prstGeom>
            <a:noFill/>
          </p:spPr>
          <p:txBody>
            <a:bodyPr wrap="none" rtlCol="0">
              <a:spAutoFit/>
            </a:bodyPr>
            <a:lstStyle/>
            <a:p>
              <a:r>
                <a:rPr lang="en-US" sz="1600" dirty="0" smtClean="0"/>
                <a:t>measurements</a:t>
              </a:r>
              <a:endParaRPr lang="en-US" sz="1600" dirty="0"/>
            </a:p>
          </p:txBody>
        </p:sp>
        <p:sp>
          <p:nvSpPr>
            <p:cNvPr id="82" name="TextBox 81"/>
            <p:cNvSpPr txBox="1"/>
            <p:nvPr/>
          </p:nvSpPr>
          <p:spPr>
            <a:xfrm>
              <a:off x="2397122" y="5075142"/>
              <a:ext cx="1298369" cy="424873"/>
            </a:xfrm>
            <a:prstGeom prst="rect">
              <a:avLst/>
            </a:prstGeom>
            <a:noFill/>
          </p:spPr>
          <p:txBody>
            <a:bodyPr wrap="none" rtlCol="0">
              <a:spAutoFit/>
            </a:bodyPr>
            <a:lstStyle/>
            <a:p>
              <a:r>
                <a:rPr lang="en-US" sz="1600" dirty="0"/>
                <a:t>c</a:t>
              </a:r>
              <a:r>
                <a:rPr lang="en-US" sz="1600" dirty="0" smtClean="0"/>
                <a:t>ontrol signal</a:t>
              </a:r>
              <a:endParaRPr lang="en-US" sz="1600" dirty="0"/>
            </a:p>
          </p:txBody>
        </p:sp>
      </p:grpSp>
      <p:sp>
        <p:nvSpPr>
          <p:cNvPr id="3" name="Rectangle 2"/>
          <p:cNvSpPr/>
          <p:nvPr/>
        </p:nvSpPr>
        <p:spPr>
          <a:xfrm>
            <a:off x="264886" y="3366039"/>
            <a:ext cx="8605757" cy="1077218"/>
          </a:xfrm>
          <a:prstGeom prst="rect">
            <a:avLst/>
          </a:prstGeom>
        </p:spPr>
        <p:txBody>
          <a:bodyPr wrap="square">
            <a:spAutoFit/>
          </a:bodyPr>
          <a:lstStyle/>
          <a:p>
            <a:pPr marL="342900" indent="-342900">
              <a:buFont typeface="Arial" charset="0"/>
              <a:buChar char="•"/>
            </a:pPr>
            <a:r>
              <a:rPr lang="en-US" sz="2400" dirty="0"/>
              <a:t>Performance Degradation </a:t>
            </a:r>
          </a:p>
          <a:p>
            <a:pPr marL="800100" lvl="1" indent="-342900">
              <a:buFont typeface="Arial" charset="0"/>
              <a:buChar char="•"/>
            </a:pPr>
            <a:r>
              <a:rPr lang="en-US" sz="2000" dirty="0" smtClean="0"/>
              <a:t>Delay and message losses can induce </a:t>
            </a:r>
            <a:r>
              <a:rPr lang="en-US" sz="2000" dirty="0"/>
              <a:t>additional error</a:t>
            </a:r>
            <a:r>
              <a:rPr lang="en-US" sz="2000" i="1" dirty="0"/>
              <a:t>,</a:t>
            </a:r>
            <a:r>
              <a:rPr lang="en-US" sz="2000" i="1" dirty="0">
                <a:solidFill>
                  <a:schemeClr val="accent1">
                    <a:lumMod val="75000"/>
                  </a:schemeClr>
                </a:solidFill>
              </a:rPr>
              <a:t> network-induced error</a:t>
            </a:r>
          </a:p>
        </p:txBody>
      </p:sp>
      <p:grpSp>
        <p:nvGrpSpPr>
          <p:cNvPr id="6" name="Group 5"/>
          <p:cNvGrpSpPr/>
          <p:nvPr/>
        </p:nvGrpSpPr>
        <p:grpSpPr>
          <a:xfrm>
            <a:off x="2096236" y="4566368"/>
            <a:ext cx="5635890" cy="2160866"/>
            <a:chOff x="2316322" y="4510845"/>
            <a:chExt cx="6444484" cy="2632706"/>
          </a:xfrm>
        </p:grpSpPr>
        <p:cxnSp>
          <p:nvCxnSpPr>
            <p:cNvPr id="58" name="Straight Arrow Connector 57"/>
            <p:cNvCxnSpPr/>
            <p:nvPr/>
          </p:nvCxnSpPr>
          <p:spPr>
            <a:xfrm flipH="1" flipV="1">
              <a:off x="2700983" y="4510845"/>
              <a:ext cx="7179" cy="2106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rot="19351007">
              <a:off x="2575073" y="4886662"/>
              <a:ext cx="3284542" cy="2113959"/>
            </a:xfrm>
            <a:prstGeom prst="arc">
              <a:avLst>
                <a:gd name="adj1" fmla="val 12838591"/>
                <a:gd name="adj2" fmla="val 20202606"/>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rot="19969924">
              <a:off x="2579236" y="5193611"/>
              <a:ext cx="3098120" cy="1949940"/>
            </a:xfrm>
            <a:prstGeom prst="arc">
              <a:avLst>
                <a:gd name="adj1" fmla="val 12838591"/>
                <a:gd name="adj2" fmla="val 20038265"/>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p:cNvCxnSpPr/>
            <p:nvPr/>
          </p:nvCxnSpPr>
          <p:spPr>
            <a:xfrm>
              <a:off x="4714223" y="5150366"/>
              <a:ext cx="718734" cy="491192"/>
            </a:xfrm>
            <a:prstGeom prst="line">
              <a:avLst/>
            </a:pr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819150" y="4521005"/>
              <a:ext cx="2941656" cy="412480"/>
            </a:xfrm>
            <a:prstGeom prst="rect">
              <a:avLst/>
            </a:prstGeom>
            <a:noFill/>
          </p:spPr>
          <p:txBody>
            <a:bodyPr wrap="none" rtlCol="0">
              <a:spAutoFit/>
            </a:bodyPr>
            <a:lstStyle/>
            <a:p>
              <a:r>
                <a:rPr lang="en-US" sz="1600" dirty="0" smtClean="0"/>
                <a:t>Wired control system output</a:t>
              </a:r>
              <a:endParaRPr lang="en-US" sz="1600" dirty="0"/>
            </a:p>
          </p:txBody>
        </p:sp>
        <p:sp>
          <p:nvSpPr>
            <p:cNvPr id="64" name="TextBox 63"/>
            <p:cNvSpPr txBox="1"/>
            <p:nvPr/>
          </p:nvSpPr>
          <p:spPr>
            <a:xfrm>
              <a:off x="5260426" y="5655695"/>
              <a:ext cx="3172612" cy="412480"/>
            </a:xfrm>
            <a:prstGeom prst="rect">
              <a:avLst/>
            </a:prstGeom>
            <a:noFill/>
          </p:spPr>
          <p:txBody>
            <a:bodyPr wrap="none" rtlCol="0">
              <a:spAutoFit/>
            </a:bodyPr>
            <a:lstStyle/>
            <a:p>
              <a:r>
                <a:rPr lang="en-US" sz="1600" dirty="0" smtClean="0">
                  <a:solidFill>
                    <a:srgbClr val="FF0000"/>
                  </a:solidFill>
                </a:rPr>
                <a:t>Wireless control system output</a:t>
              </a:r>
              <a:endParaRPr lang="en-US" sz="1600" dirty="0">
                <a:solidFill>
                  <a:srgbClr val="FF0000"/>
                </a:solidFill>
              </a:endParaRPr>
            </a:p>
          </p:txBody>
        </p:sp>
        <p:cxnSp>
          <p:nvCxnSpPr>
            <p:cNvPr id="65" name="Straight Arrow Connector 64"/>
            <p:cNvCxnSpPr/>
            <p:nvPr/>
          </p:nvCxnSpPr>
          <p:spPr>
            <a:xfrm>
              <a:off x="2451308" y="6246364"/>
              <a:ext cx="3061699" cy="41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608243" y="4809142"/>
              <a:ext cx="1191688" cy="387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822416" y="5011547"/>
              <a:ext cx="2373208" cy="412480"/>
            </a:xfrm>
            <a:prstGeom prst="rect">
              <a:avLst/>
            </a:prstGeom>
            <a:noFill/>
          </p:spPr>
          <p:txBody>
            <a:bodyPr wrap="none" rtlCol="0">
              <a:spAutoFit/>
            </a:bodyPr>
            <a:lstStyle/>
            <a:p>
              <a:r>
                <a:rPr lang="en-US" sz="1600" i="1" dirty="0"/>
                <a:t>Network-induced </a:t>
              </a:r>
              <a:r>
                <a:rPr lang="en-US" sz="1600" i="1" dirty="0" smtClean="0"/>
                <a:t>error</a:t>
              </a:r>
              <a:endParaRPr lang="en-US" sz="1600" i="1" dirty="0"/>
            </a:p>
          </p:txBody>
        </p:sp>
        <p:sp>
          <p:nvSpPr>
            <p:cNvPr id="68" name="TextBox 67"/>
            <p:cNvSpPr txBox="1"/>
            <p:nvPr/>
          </p:nvSpPr>
          <p:spPr>
            <a:xfrm>
              <a:off x="5602801" y="6102331"/>
              <a:ext cx="647412" cy="412480"/>
            </a:xfrm>
            <a:prstGeom prst="rect">
              <a:avLst/>
            </a:prstGeom>
            <a:noFill/>
          </p:spPr>
          <p:txBody>
            <a:bodyPr wrap="none" rtlCol="0">
              <a:spAutoFit/>
            </a:bodyPr>
            <a:lstStyle/>
            <a:p>
              <a:r>
                <a:rPr lang="en-US" sz="1600" dirty="0" smtClean="0"/>
                <a:t>time</a:t>
              </a:r>
              <a:endParaRPr lang="en-US" dirty="0"/>
            </a:p>
          </p:txBody>
        </p:sp>
        <p:sp>
          <p:nvSpPr>
            <p:cNvPr id="69" name="TextBox 68"/>
            <p:cNvSpPr txBox="1"/>
            <p:nvPr/>
          </p:nvSpPr>
          <p:spPr>
            <a:xfrm rot="16200000">
              <a:off x="2050728" y="5190497"/>
              <a:ext cx="918315" cy="387127"/>
            </a:xfrm>
            <a:prstGeom prst="rect">
              <a:avLst/>
            </a:prstGeom>
            <a:noFill/>
          </p:spPr>
          <p:txBody>
            <a:bodyPr wrap="none" rtlCol="0">
              <a:spAutoFit/>
            </a:bodyPr>
            <a:lstStyle/>
            <a:p>
              <a:r>
                <a:rPr lang="en-US" sz="1600" dirty="0" smtClean="0"/>
                <a:t>output</a:t>
              </a:r>
              <a:endParaRPr lang="en-US" sz="1600" dirty="0"/>
            </a:p>
          </p:txBody>
        </p:sp>
        <p:cxnSp>
          <p:nvCxnSpPr>
            <p:cNvPr id="33" name="Straight Arrow Connector 32"/>
            <p:cNvCxnSpPr>
              <a:stCxn id="63" idx="1"/>
            </p:cNvCxnSpPr>
            <p:nvPr/>
          </p:nvCxnSpPr>
          <p:spPr>
            <a:xfrm flipH="1" flipV="1">
              <a:off x="4818516" y="4623313"/>
              <a:ext cx="1000634" cy="103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
        <p:nvSpPr>
          <p:cNvPr id="42" name="Footer Placeholder 3"/>
          <p:cNvSpPr>
            <a:spLocks noGrp="1"/>
          </p:cNvSpPr>
          <p:nvPr>
            <p:ph type="ftr" sz="quarter" idx="11"/>
          </p:nvPr>
        </p:nvSpPr>
        <p:spPr>
          <a:xfrm>
            <a:off x="3124200" y="6356350"/>
            <a:ext cx="2895600" cy="365125"/>
          </a:xfrm>
        </p:spPr>
        <p:txBody>
          <a:bodyPr/>
          <a:lstStyle/>
          <a:p>
            <a:r>
              <a:rPr lang="en-US" dirty="0" smtClean="0"/>
              <a:t>Wenchen Wang          wew50@pitt.edu</a:t>
            </a:r>
            <a:endParaRPr lang="en-US" dirty="0"/>
          </a:p>
        </p:txBody>
      </p:sp>
    </p:spTree>
    <p:extLst>
      <p:ext uri="{BB962C8B-B14F-4D97-AF65-F5344CB8AC3E}">
        <p14:creationId xmlns:p14="http://schemas.microsoft.com/office/powerpoint/2010/main" val="273818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Statement</a:t>
            </a:r>
            <a:endParaRPr lang="en-US" sz="3600" dirty="0"/>
          </a:p>
        </p:txBody>
      </p:sp>
      <p:sp>
        <p:nvSpPr>
          <p:cNvPr id="3" name="Content Placeholder 2"/>
          <p:cNvSpPr>
            <a:spLocks noGrp="1"/>
          </p:cNvSpPr>
          <p:nvPr>
            <p:ph idx="1"/>
          </p:nvPr>
        </p:nvSpPr>
        <p:spPr>
          <a:xfrm>
            <a:off x="628649" y="1825625"/>
            <a:ext cx="8230216" cy="4530726"/>
          </a:xfrm>
        </p:spPr>
        <p:txBody>
          <a:bodyPr>
            <a:normAutofit fontScale="92500" lnSpcReduction="20000"/>
          </a:bodyPr>
          <a:lstStyle/>
          <a:p>
            <a:r>
              <a:rPr lang="en-US" sz="2400" dirty="0" smtClean="0"/>
              <a:t>Network flow</a:t>
            </a:r>
          </a:p>
          <a:p>
            <a:pPr lvl="1"/>
            <a:r>
              <a:rPr lang="en-US" sz="2000" dirty="0" smtClean="0"/>
              <a:t>A set of  end-to-end network flows </a:t>
            </a:r>
          </a:p>
          <a:p>
            <a:pPr lvl="1"/>
            <a:r>
              <a:rPr lang="en-US" sz="2000" dirty="0" smtClean="0"/>
              <a:t> associates with one source , a destination , a period , and a deadline, </a:t>
            </a:r>
          </a:p>
          <a:p>
            <a:r>
              <a:rPr lang="en-US" sz="2400" dirty="0" smtClean="0"/>
              <a:t>Control systems application demands</a:t>
            </a:r>
          </a:p>
          <a:p>
            <a:pPr lvl="1"/>
            <a:r>
              <a:rPr lang="en-US" sz="2000" dirty="0" smtClean="0"/>
              <a:t>Control systems have different </a:t>
            </a:r>
            <a:r>
              <a:rPr lang="en-US" sz="2000" dirty="0"/>
              <a:t>r</a:t>
            </a:r>
            <a:r>
              <a:rPr lang="en-US" sz="2000" dirty="0" smtClean="0"/>
              <a:t>eference functions with </a:t>
            </a:r>
            <a:r>
              <a:rPr lang="en-US" sz="2000" i="1" dirty="0" smtClean="0">
                <a:solidFill>
                  <a:schemeClr val="accent1">
                    <a:lumMod val="75000"/>
                  </a:schemeClr>
                </a:solidFill>
              </a:rPr>
              <a:t>multiple</a:t>
            </a:r>
            <a:r>
              <a:rPr lang="en-US" sz="2000" dirty="0" smtClean="0"/>
              <a:t> ramps</a:t>
            </a:r>
          </a:p>
          <a:p>
            <a:pPr lvl="1"/>
            <a:endParaRPr lang="en-US" sz="2000" dirty="0"/>
          </a:p>
          <a:p>
            <a:pPr lvl="1"/>
            <a:endParaRPr lang="en-US" sz="2000" dirty="0" smtClean="0"/>
          </a:p>
          <a:p>
            <a:pPr lvl="1"/>
            <a:endParaRPr lang="en-US" sz="2000" dirty="0"/>
          </a:p>
          <a:p>
            <a:pPr lvl="1"/>
            <a:endParaRPr lang="en-US" sz="2400" dirty="0" smtClean="0"/>
          </a:p>
          <a:p>
            <a:endParaRPr lang="en-US" sz="2400" dirty="0" smtClean="0"/>
          </a:p>
          <a:p>
            <a:endParaRPr lang="en-US" sz="2400" dirty="0" smtClean="0"/>
          </a:p>
          <a:p>
            <a:r>
              <a:rPr lang="en-US" sz="2400" dirty="0" smtClean="0"/>
              <a:t>Objective: reduce total network-induced errors for multiple control systems:</a:t>
            </a:r>
            <a:r>
              <a:rPr lang="en-US" dirty="0" smtClean="0"/>
              <a:t> </a:t>
            </a:r>
          </a:p>
        </p:txBody>
      </p:sp>
      <p:grpSp>
        <p:nvGrpSpPr>
          <p:cNvPr id="84" name="Group 83"/>
          <p:cNvGrpSpPr/>
          <p:nvPr/>
        </p:nvGrpSpPr>
        <p:grpSpPr>
          <a:xfrm>
            <a:off x="1656542" y="3461108"/>
            <a:ext cx="5754291" cy="1764985"/>
            <a:chOff x="1706783" y="3663330"/>
            <a:chExt cx="5754291" cy="1764985"/>
          </a:xfrm>
        </p:grpSpPr>
        <p:grpSp>
          <p:nvGrpSpPr>
            <p:cNvPr id="72" name="Group 71"/>
            <p:cNvGrpSpPr/>
            <p:nvPr/>
          </p:nvGrpSpPr>
          <p:grpSpPr>
            <a:xfrm>
              <a:off x="1706783" y="3711025"/>
              <a:ext cx="5536513" cy="1521852"/>
              <a:chOff x="1737263" y="3787225"/>
              <a:chExt cx="5536513" cy="1521852"/>
            </a:xfrm>
          </p:grpSpPr>
          <p:grpSp>
            <p:nvGrpSpPr>
              <p:cNvPr id="36" name="Group 35"/>
              <p:cNvGrpSpPr/>
              <p:nvPr/>
            </p:nvGrpSpPr>
            <p:grpSpPr>
              <a:xfrm>
                <a:off x="2120202" y="3787225"/>
                <a:ext cx="4471517" cy="1396718"/>
                <a:chOff x="2120202" y="3878665"/>
                <a:chExt cx="4471517" cy="1396718"/>
              </a:xfrm>
            </p:grpSpPr>
            <p:cxnSp>
              <p:nvCxnSpPr>
                <p:cNvPr id="7" name="Straight Arrow Connector 6"/>
                <p:cNvCxnSpPr/>
                <p:nvPr/>
              </p:nvCxnSpPr>
              <p:spPr>
                <a:xfrm>
                  <a:off x="2120202" y="5275383"/>
                  <a:ext cx="44715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30250" y="3878665"/>
                  <a:ext cx="0" cy="13967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41974" y="4903596"/>
                  <a:ext cx="550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92958" y="4132646"/>
                  <a:ext cx="512466" cy="770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03750" y="4131259"/>
                  <a:ext cx="763171" cy="8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47327" y="4142694"/>
                  <a:ext cx="470600" cy="237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05462" y="4380181"/>
                  <a:ext cx="512466" cy="114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17928" y="4380278"/>
                  <a:ext cx="156488" cy="637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61951" y="5014410"/>
                  <a:ext cx="1087763" cy="2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6659505" y="4924980"/>
                <a:ext cx="614271" cy="369332"/>
              </a:xfrm>
              <a:prstGeom prst="rect">
                <a:avLst/>
              </a:prstGeom>
              <a:noFill/>
            </p:spPr>
            <p:txBody>
              <a:bodyPr wrap="none" rtlCol="0">
                <a:spAutoFit/>
              </a:bodyPr>
              <a:lstStyle/>
              <a:p>
                <a:r>
                  <a:rPr lang="en-US" dirty="0" smtClean="0"/>
                  <a:t>time</a:t>
                </a:r>
                <a:endParaRPr lang="en-US" dirty="0"/>
              </a:p>
            </p:txBody>
          </p:sp>
          <p:sp>
            <p:nvSpPr>
              <p:cNvPr id="52" name="TextBox 51"/>
              <p:cNvSpPr txBox="1"/>
              <p:nvPr/>
            </p:nvSpPr>
            <p:spPr>
              <a:xfrm rot="16200000">
                <a:off x="1145614" y="4378874"/>
                <a:ext cx="1521852" cy="338554"/>
              </a:xfrm>
              <a:prstGeom prst="rect">
                <a:avLst/>
              </a:prstGeom>
              <a:noFill/>
            </p:spPr>
            <p:txBody>
              <a:bodyPr wrap="square" rtlCol="0">
                <a:spAutoFit/>
              </a:bodyPr>
              <a:lstStyle/>
              <a:p>
                <a:r>
                  <a:rPr lang="en-US" sz="1600" dirty="0" smtClean="0"/>
                  <a:t>Required Power </a:t>
                </a:r>
              </a:p>
            </p:txBody>
          </p:sp>
          <p:grpSp>
            <p:nvGrpSpPr>
              <p:cNvPr id="32" name="Group 31"/>
              <p:cNvGrpSpPr/>
              <p:nvPr/>
            </p:nvGrpSpPr>
            <p:grpSpPr>
              <a:xfrm>
                <a:off x="2130250" y="4029705"/>
                <a:ext cx="4019464" cy="1002357"/>
                <a:chOff x="2130250" y="4121145"/>
                <a:chExt cx="4019464" cy="1002357"/>
              </a:xfrm>
            </p:grpSpPr>
            <p:cxnSp>
              <p:nvCxnSpPr>
                <p:cNvPr id="21" name="Straight Connector 20"/>
                <p:cNvCxnSpPr/>
                <p:nvPr/>
              </p:nvCxnSpPr>
              <p:spPr>
                <a:xfrm>
                  <a:off x="2130250" y="5101571"/>
                  <a:ext cx="1064228" cy="145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192959" y="4121145"/>
                  <a:ext cx="790472" cy="10023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4452" y="4132967"/>
                  <a:ext cx="960271" cy="21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22856" y="4153973"/>
                  <a:ext cx="654262" cy="4230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8883" y="4578931"/>
                  <a:ext cx="580831" cy="1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2692958" y="4812156"/>
                <a:ext cx="0" cy="371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192959" y="4039819"/>
                <a:ext cx="22514" cy="11441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947616" y="4047166"/>
                <a:ext cx="22514" cy="11441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922856" y="4054156"/>
                <a:ext cx="1867" cy="11224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066787" y="4148324"/>
                <a:ext cx="4688" cy="1053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TextBox 72"/>
                <p:cNvSpPr txBox="1"/>
                <p:nvPr/>
              </p:nvSpPr>
              <p:spPr>
                <a:xfrm>
                  <a:off x="2476850" y="5117000"/>
                  <a:ext cx="3754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0</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476850" y="5117000"/>
                  <a:ext cx="375424"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994182" y="5118500"/>
                  <a:ext cx="37125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1</m:t>
                            </m:r>
                          </m:sub>
                        </m:sSub>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2994182" y="5118500"/>
                  <a:ext cx="371255"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739435" y="5116999"/>
                  <a:ext cx="3754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2</m:t>
                            </m:r>
                          </m:sub>
                        </m:sSub>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3739435" y="5116999"/>
                  <a:ext cx="375424"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706531" y="5116999"/>
                  <a:ext cx="3754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3</m:t>
                            </m:r>
                          </m:sub>
                        </m:sSub>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4706531" y="5116999"/>
                  <a:ext cx="375424"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907757" y="5120538"/>
                  <a:ext cx="3754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4</m:t>
                            </m:r>
                          </m:sub>
                        </m:sSub>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4907757" y="5120538"/>
                  <a:ext cx="375424" cy="307777"/>
                </a:xfrm>
                <a:prstGeom prst="rect">
                  <a:avLst/>
                </a:prstGeom>
                <a:blipFill>
                  <a:blip r:embed="rId8"/>
                  <a:stretch>
                    <a:fillRect/>
                  </a:stretch>
                </a:blipFill>
              </p:spPr>
              <p:txBody>
                <a:bodyPr/>
                <a:lstStyle/>
                <a:p>
                  <a:r>
                    <a:rPr lang="en-US">
                      <a:noFill/>
                    </a:rPr>
                    <a:t> </a:t>
                  </a:r>
                </a:p>
              </p:txBody>
            </p:sp>
          </mc:Fallback>
        </mc:AlternateContent>
        <p:cxnSp>
          <p:nvCxnSpPr>
            <p:cNvPr id="80" name="Straight Connector 79"/>
            <p:cNvCxnSpPr/>
            <p:nvPr/>
          </p:nvCxnSpPr>
          <p:spPr>
            <a:xfrm>
              <a:off x="6240154" y="3873472"/>
              <a:ext cx="550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240154" y="4086162"/>
              <a:ext cx="550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769476" y="3663330"/>
              <a:ext cx="684803" cy="369332"/>
            </a:xfrm>
            <a:prstGeom prst="rect">
              <a:avLst/>
            </a:prstGeom>
            <a:noFill/>
          </p:spPr>
          <p:txBody>
            <a:bodyPr wrap="none" rtlCol="0">
              <a:spAutoFit/>
            </a:bodyPr>
            <a:lstStyle/>
            <a:p>
              <a:r>
                <a:rPr lang="en-US" dirty="0" smtClean="0"/>
                <a:t>PHX1</a:t>
              </a:r>
              <a:endParaRPr lang="en-US" dirty="0"/>
            </a:p>
          </p:txBody>
        </p:sp>
        <p:sp>
          <p:nvSpPr>
            <p:cNvPr id="83" name="TextBox 82"/>
            <p:cNvSpPr txBox="1"/>
            <p:nvPr/>
          </p:nvSpPr>
          <p:spPr>
            <a:xfrm>
              <a:off x="6776271" y="3926468"/>
              <a:ext cx="684803" cy="369332"/>
            </a:xfrm>
            <a:prstGeom prst="rect">
              <a:avLst/>
            </a:prstGeom>
            <a:noFill/>
          </p:spPr>
          <p:txBody>
            <a:bodyPr wrap="none" rtlCol="0">
              <a:spAutoFit/>
            </a:bodyPr>
            <a:lstStyle/>
            <a:p>
              <a:r>
                <a:rPr lang="en-US" dirty="0" smtClean="0">
                  <a:solidFill>
                    <a:srgbClr val="FF0000"/>
                  </a:solidFill>
                </a:rPr>
                <a:t>PHX2</a:t>
              </a:r>
              <a:endParaRPr lang="en-US" dirty="0">
                <a:solidFill>
                  <a:srgbClr val="FF0000"/>
                </a:solidFill>
              </a:endParaRPr>
            </a:p>
          </p:txBody>
        </p:sp>
      </p:grpSp>
      <mc:AlternateContent xmlns:mc="http://schemas.openxmlformats.org/markup-compatibility/2006" xmlns:a14="http://schemas.microsoft.com/office/drawing/2010/main">
        <mc:Choice Requires="a14">
          <p:sp>
            <p:nvSpPr>
              <p:cNvPr id="94" name="TextBox 93"/>
              <p:cNvSpPr txBox="1"/>
              <p:nvPr/>
            </p:nvSpPr>
            <p:spPr>
              <a:xfrm>
                <a:off x="5314512" y="4905795"/>
                <a:ext cx="3754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5</m:t>
                          </m:r>
                        </m:sub>
                      </m:sSub>
                    </m:oMath>
                  </m:oMathPara>
                </a14:m>
                <a:endParaRPr lang="en-US" dirty="0"/>
              </a:p>
            </p:txBody>
          </p:sp>
        </mc:Choice>
        <mc:Fallback xmlns="">
          <p:sp>
            <p:nvSpPr>
              <p:cNvPr id="94" name="TextBox 93"/>
              <p:cNvSpPr txBox="1">
                <a:spLocks noRot="1" noChangeAspect="1" noMove="1" noResize="1" noEditPoints="1" noAdjustHandles="1" noChangeArrowheads="1" noChangeShapeType="1" noTextEdit="1"/>
              </p:cNvSpPr>
              <p:nvPr/>
            </p:nvSpPr>
            <p:spPr>
              <a:xfrm>
                <a:off x="5314512" y="4905795"/>
                <a:ext cx="375424" cy="307777"/>
              </a:xfrm>
              <a:prstGeom prst="rect">
                <a:avLst/>
              </a:prstGeom>
              <a:blipFill>
                <a:blip r:embed="rId9"/>
                <a:stretch>
                  <a:fillRect/>
                </a:stretch>
              </a:blipFill>
            </p:spPr>
            <p:txBody>
              <a:bodyPr/>
              <a:lstStyle/>
              <a:p>
                <a:r>
                  <a:rPr lang="en-US">
                    <a:noFill/>
                  </a:rPr>
                  <a:t> </a:t>
                </a:r>
              </a:p>
            </p:txBody>
          </p:sp>
        </mc:Fallback>
      </mc:AlternateContent>
      <p:cxnSp>
        <p:nvCxnSpPr>
          <p:cNvPr id="95" name="Straight Connector 94"/>
          <p:cNvCxnSpPr/>
          <p:nvPr/>
        </p:nvCxnSpPr>
        <p:spPr>
          <a:xfrm>
            <a:off x="5491103" y="4191952"/>
            <a:ext cx="3501" cy="70622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Wenchen Wang          wew50@pitt.edu</a:t>
            </a:r>
            <a:endParaRPr lang="en-US"/>
          </a:p>
        </p:txBody>
      </p:sp>
    </p:spTree>
    <p:extLst>
      <p:ext uri="{BB962C8B-B14F-4D97-AF65-F5344CB8AC3E}">
        <p14:creationId xmlns:p14="http://schemas.microsoft.com/office/powerpoint/2010/main" val="4030225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Problem Statement</a:t>
            </a:r>
            <a:endParaRPr lang="en-US" sz="3600" dirty="0"/>
          </a:p>
        </p:txBody>
      </p:sp>
      <p:sp>
        <p:nvSpPr>
          <p:cNvPr id="3" name="Content Placeholder 2"/>
          <p:cNvSpPr>
            <a:spLocks noGrp="1"/>
          </p:cNvSpPr>
          <p:nvPr>
            <p:ph idx="1"/>
          </p:nvPr>
        </p:nvSpPr>
        <p:spPr>
          <a:xfrm>
            <a:off x="628649" y="1825625"/>
            <a:ext cx="7568294" cy="4530725"/>
          </a:xfrm>
        </p:spPr>
        <p:txBody>
          <a:bodyPr>
            <a:normAutofit fontScale="92500" lnSpcReduction="20000"/>
          </a:bodyPr>
          <a:lstStyle/>
          <a:p>
            <a:r>
              <a:rPr lang="en-US" sz="2400" dirty="0"/>
              <a:t>Trade-off between </a:t>
            </a:r>
            <a:r>
              <a:rPr lang="en-US" sz="2400" dirty="0" smtClean="0"/>
              <a:t>delivery ratio and </a:t>
            </a:r>
            <a:r>
              <a:rPr lang="en-US" sz="2400" dirty="0"/>
              <a:t>delay</a:t>
            </a:r>
          </a:p>
          <a:p>
            <a:pPr lvl="1"/>
            <a:r>
              <a:rPr lang="en-US" sz="2000" dirty="0" smtClean="0"/>
              <a:t>Higher delivery ratio </a:t>
            </a:r>
            <a:r>
              <a:rPr lang="en-US" sz="2000" dirty="0" smtClean="0">
                <a:sym typeface="Wingdings"/>
              </a:rPr>
              <a:t></a:t>
            </a:r>
            <a:r>
              <a:rPr lang="en-US" sz="2000" dirty="0" smtClean="0"/>
              <a:t> more </a:t>
            </a:r>
            <a:r>
              <a:rPr lang="en-US" sz="2000" dirty="0"/>
              <a:t>redundant </a:t>
            </a:r>
            <a:r>
              <a:rPr lang="en-US" sz="2000" dirty="0" smtClean="0"/>
              <a:t>nodes </a:t>
            </a:r>
            <a:r>
              <a:rPr lang="en-US" sz="2000" dirty="0" smtClean="0">
                <a:sym typeface="Wingdings"/>
              </a:rPr>
              <a:t></a:t>
            </a:r>
            <a:r>
              <a:rPr lang="en-US" sz="2000" dirty="0" smtClean="0"/>
              <a:t> </a:t>
            </a:r>
            <a:r>
              <a:rPr lang="en-US" sz="2000" dirty="0"/>
              <a:t>more delay</a:t>
            </a:r>
          </a:p>
          <a:p>
            <a:pPr lvl="1"/>
            <a:r>
              <a:rPr lang="en-US" sz="2000" dirty="0"/>
              <a:t>Optimal network </a:t>
            </a:r>
            <a:r>
              <a:rPr lang="en-US" sz="2000" dirty="0" smtClean="0"/>
              <a:t>configuration</a:t>
            </a:r>
            <a:endParaRPr lang="en-US" sz="2400" dirty="0"/>
          </a:p>
          <a:p>
            <a:r>
              <a:rPr lang="en-US" sz="2400" dirty="0" smtClean="0"/>
              <a:t>Time-correlated </a:t>
            </a:r>
            <a:r>
              <a:rPr lang="en-US" sz="2400" dirty="0"/>
              <a:t>link failures [</a:t>
            </a:r>
            <a:r>
              <a:rPr lang="en-US" sz="2400" dirty="0" err="1"/>
              <a:t>Baccour</a:t>
            </a:r>
            <a:r>
              <a:rPr lang="en-US" sz="2400" dirty="0"/>
              <a:t> TOSN’12</a:t>
            </a:r>
            <a:r>
              <a:rPr lang="en-US" sz="2400" dirty="0" smtClean="0"/>
              <a:t>] </a:t>
            </a:r>
          </a:p>
          <a:p>
            <a:pPr lvl="1"/>
            <a:r>
              <a:rPr lang="en-US" sz="2100" dirty="0" smtClean="0"/>
              <a:t>Network reconfiguration</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r>
              <a:rPr lang="en-US" sz="2400" dirty="0"/>
              <a:t>Objective: network-induced error reduction </a:t>
            </a:r>
            <a:endParaRPr lang="en-US" sz="2400" dirty="0" smtClean="0"/>
          </a:p>
          <a:p>
            <a:r>
              <a:rPr lang="en-US" sz="2400" dirty="0" smtClean="0"/>
              <a:t>Solution: network reconfiguration framework</a:t>
            </a:r>
            <a:endParaRPr lang="en-US" sz="2400" dirty="0"/>
          </a:p>
          <a:p>
            <a:endParaRPr lang="en-US" dirty="0"/>
          </a:p>
        </p:txBody>
      </p:sp>
      <p:sp>
        <p:nvSpPr>
          <p:cNvPr id="4" name="Footer Placeholder 3"/>
          <p:cNvSpPr>
            <a:spLocks noGrp="1"/>
          </p:cNvSpPr>
          <p:nvPr>
            <p:ph type="ftr" sz="quarter" idx="11"/>
          </p:nvPr>
        </p:nvSpPr>
        <p:spPr/>
        <p:txBody>
          <a:bodyPr/>
          <a:lstStyle/>
          <a:p>
            <a:r>
              <a:rPr lang="en-US" dirty="0" smtClean="0"/>
              <a:t>Wenchen Wang          wew50@pitt.edu</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68" y="3402482"/>
            <a:ext cx="5475515" cy="1872275"/>
          </a:xfrm>
          <a:prstGeom prst="rect">
            <a:avLst/>
          </a:prstGeom>
        </p:spPr>
      </p:pic>
    </p:spTree>
    <p:extLst>
      <p:ext uri="{BB962C8B-B14F-4D97-AF65-F5344CB8AC3E}">
        <p14:creationId xmlns:p14="http://schemas.microsoft.com/office/powerpoint/2010/main" val="362221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Network Reconfiguration Framework</a:t>
            </a:r>
            <a:endParaRPr lang="en-US" sz="3600" dirty="0"/>
          </a:p>
        </p:txBody>
      </p:sp>
      <p:sp>
        <p:nvSpPr>
          <p:cNvPr id="3" name="Content Placeholder 2"/>
          <p:cNvSpPr>
            <a:spLocks noGrp="1"/>
          </p:cNvSpPr>
          <p:nvPr>
            <p:ph idx="1"/>
          </p:nvPr>
        </p:nvSpPr>
        <p:spPr>
          <a:xfrm>
            <a:off x="187214" y="1603248"/>
            <a:ext cx="4613385" cy="4437523"/>
          </a:xfrm>
        </p:spPr>
        <p:txBody>
          <a:bodyPr>
            <a:noAutofit/>
          </a:bodyPr>
          <a:lstStyle/>
          <a:p>
            <a:r>
              <a:rPr lang="en-US" sz="2400" dirty="0" smtClean="0"/>
              <a:t>Input</a:t>
            </a:r>
          </a:p>
          <a:p>
            <a:pPr lvl="1"/>
            <a:r>
              <a:rPr lang="en-US" sz="2000" dirty="0"/>
              <a:t>N</a:t>
            </a:r>
            <a:r>
              <a:rPr lang="en-US" sz="2000" dirty="0" smtClean="0"/>
              <a:t>etwork configuration set</a:t>
            </a:r>
          </a:p>
          <a:p>
            <a:endParaRPr lang="en-US" sz="2400" dirty="0"/>
          </a:p>
          <a:p>
            <a:r>
              <a:rPr lang="en-US" sz="2400" dirty="0" smtClean="0"/>
              <a:t>Offline</a:t>
            </a:r>
          </a:p>
          <a:p>
            <a:pPr lvl="1"/>
            <a:r>
              <a:rPr lang="en-US" sz="2000" dirty="0" smtClean="0"/>
              <a:t>Optimal network configuration table indexed by LSR values.</a:t>
            </a:r>
          </a:p>
          <a:p>
            <a:pPr lvl="1"/>
            <a:endParaRPr lang="en-US" sz="2000" dirty="0"/>
          </a:p>
          <a:p>
            <a:r>
              <a:rPr lang="en-US" sz="2400" dirty="0" smtClean="0"/>
              <a:t>Online</a:t>
            </a:r>
          </a:p>
          <a:p>
            <a:pPr lvl="1"/>
            <a:r>
              <a:rPr lang="en-US" sz="2000" dirty="0" smtClean="0"/>
              <a:t>LSR estimation at run time</a:t>
            </a:r>
          </a:p>
          <a:p>
            <a:pPr lvl="1"/>
            <a:r>
              <a:rPr lang="en-US" sz="2000" dirty="0" smtClean="0"/>
              <a:t>Centralized network </a:t>
            </a:r>
            <a:r>
              <a:rPr lang="en-US" sz="2000" dirty="0" smtClean="0"/>
              <a:t>reconfiguration algorithm</a:t>
            </a:r>
            <a:endParaRPr lang="en-US" sz="2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80" y="2591147"/>
            <a:ext cx="4897120" cy="3521070"/>
          </a:xfrm>
          <a:prstGeom prst="rect">
            <a:avLst/>
          </a:prstGeom>
        </p:spPr>
      </p:pic>
      <p:sp>
        <p:nvSpPr>
          <p:cNvPr id="4" name="Footer Placeholder 3"/>
          <p:cNvSpPr>
            <a:spLocks noGrp="1"/>
          </p:cNvSpPr>
          <p:nvPr>
            <p:ph type="ftr" sz="quarter" idx="11"/>
          </p:nvPr>
        </p:nvSpPr>
        <p:spPr/>
        <p:txBody>
          <a:bodyPr/>
          <a:lstStyle/>
          <a:p>
            <a:r>
              <a:rPr lang="en-US" smtClean="0"/>
              <a:t>Wenchen Wang          wew50@pitt.edu</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Tree>
    <p:extLst>
      <p:ext uri="{BB962C8B-B14F-4D97-AF65-F5344CB8AC3E}">
        <p14:creationId xmlns:p14="http://schemas.microsoft.com/office/powerpoint/2010/main" val="3287464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Thanks!</a:t>
            </a:r>
            <a:endParaRPr lang="en-US" sz="3600" dirty="0"/>
          </a:p>
        </p:txBody>
      </p:sp>
      <p:sp>
        <p:nvSpPr>
          <p:cNvPr id="4" name="Footer Placeholder 3"/>
          <p:cNvSpPr>
            <a:spLocks noGrp="1"/>
          </p:cNvSpPr>
          <p:nvPr>
            <p:ph type="ftr" sz="quarter" idx="11"/>
          </p:nvPr>
        </p:nvSpPr>
        <p:spPr/>
        <p:txBody>
          <a:bodyPr/>
          <a:lstStyle/>
          <a:p>
            <a:r>
              <a:rPr lang="en-US" smtClean="0"/>
              <a:t>Wenchen Wang          wew50@pitt.edu</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789" y="1822169"/>
            <a:ext cx="5139559" cy="36953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065" y="89028"/>
            <a:ext cx="789470" cy="800090"/>
          </a:xfrm>
          <a:prstGeom prst="rect">
            <a:avLst/>
          </a:prstGeom>
        </p:spPr>
      </p:pic>
    </p:spTree>
    <p:extLst>
      <p:ext uri="{BB962C8B-B14F-4D97-AF65-F5344CB8AC3E}">
        <p14:creationId xmlns:p14="http://schemas.microsoft.com/office/powerpoint/2010/main" val="3310770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Wired vs. Wireless Control System (WCS)</a:t>
            </a:r>
            <a:endParaRPr lang="en-US" sz="3600"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grpSp>
        <p:nvGrpSpPr>
          <p:cNvPr id="86" name="Group 85"/>
          <p:cNvGrpSpPr/>
          <p:nvPr/>
        </p:nvGrpSpPr>
        <p:grpSpPr>
          <a:xfrm>
            <a:off x="151603" y="1590259"/>
            <a:ext cx="6726276" cy="1624877"/>
            <a:chOff x="151603" y="1590259"/>
            <a:chExt cx="6726276" cy="1624877"/>
          </a:xfrm>
        </p:grpSpPr>
        <p:grpSp>
          <p:nvGrpSpPr>
            <p:cNvPr id="32" name="Group 31"/>
            <p:cNvGrpSpPr/>
            <p:nvPr/>
          </p:nvGrpSpPr>
          <p:grpSpPr>
            <a:xfrm>
              <a:off x="1703732" y="1590259"/>
              <a:ext cx="5174147" cy="1624877"/>
              <a:chOff x="1703732" y="1590259"/>
              <a:chExt cx="5174147" cy="1624877"/>
            </a:xfrm>
          </p:grpSpPr>
          <p:sp>
            <p:nvSpPr>
              <p:cNvPr id="7" name="Rectangle 6"/>
              <p:cNvSpPr/>
              <p:nvPr/>
            </p:nvSpPr>
            <p:spPr>
              <a:xfrm>
                <a:off x="5552661" y="1590259"/>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Sensors</a:t>
                </a:r>
                <a:endParaRPr lang="en-US"/>
              </a:p>
            </p:txBody>
          </p:sp>
          <p:sp>
            <p:nvSpPr>
              <p:cNvPr id="8" name="Rectangle 7"/>
              <p:cNvSpPr/>
              <p:nvPr/>
            </p:nvSpPr>
            <p:spPr>
              <a:xfrm>
                <a:off x="3650974" y="264529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a:t>
                </a:r>
              </a:p>
              <a:p>
                <a:pPr algn="ctr"/>
                <a:r>
                  <a:rPr lang="en-US" dirty="0" smtClean="0"/>
                  <a:t>Controller</a:t>
                </a:r>
              </a:p>
            </p:txBody>
          </p:sp>
          <p:sp>
            <p:nvSpPr>
              <p:cNvPr id="9" name="Rectangle 8"/>
              <p:cNvSpPr/>
              <p:nvPr/>
            </p:nvSpPr>
            <p:spPr>
              <a:xfrm>
                <a:off x="1703732" y="1590259"/>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a:t>
                </a:r>
                <a:endParaRPr lang="en-US" dirty="0"/>
              </a:p>
            </p:txBody>
          </p:sp>
          <p:sp>
            <p:nvSpPr>
              <p:cNvPr id="10" name="Rectangle 9"/>
              <p:cNvSpPr/>
              <p:nvPr/>
            </p:nvSpPr>
            <p:spPr>
              <a:xfrm>
                <a:off x="3730486" y="1590259"/>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a:t>
                </a:r>
                <a:endParaRPr lang="en-US" dirty="0"/>
              </a:p>
            </p:txBody>
          </p:sp>
          <p:cxnSp>
            <p:nvCxnSpPr>
              <p:cNvPr id="21" name="Elbow Connector 20"/>
              <p:cNvCxnSpPr>
                <a:stCxn id="7" idx="3"/>
                <a:endCxn id="8" idx="3"/>
              </p:cNvCxnSpPr>
              <p:nvPr/>
            </p:nvCxnSpPr>
            <p:spPr>
              <a:xfrm flipH="1">
                <a:off x="4976192" y="1875181"/>
                <a:ext cx="1901687" cy="1055033"/>
              </a:xfrm>
              <a:prstGeom prst="bentConnector3">
                <a:avLst>
                  <a:gd name="adj1" fmla="val -1202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1"/>
                <a:endCxn id="9" idx="1"/>
              </p:cNvCxnSpPr>
              <p:nvPr/>
            </p:nvCxnSpPr>
            <p:spPr>
              <a:xfrm rot="10800000">
                <a:off x="1703732" y="1875182"/>
                <a:ext cx="1947242" cy="1055033"/>
              </a:xfrm>
              <a:prstGeom prst="bentConnector3">
                <a:avLst>
                  <a:gd name="adj1" fmla="val 11174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3028950" y="1875181"/>
                <a:ext cx="7015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a:endCxn id="7" idx="1"/>
              </p:cNvCxnSpPr>
              <p:nvPr/>
            </p:nvCxnSpPr>
            <p:spPr>
              <a:xfrm>
                <a:off x="5055704" y="1875181"/>
                <a:ext cx="496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5134350" y="2546490"/>
              <a:ext cx="1585370" cy="369332"/>
            </a:xfrm>
            <a:prstGeom prst="rect">
              <a:avLst/>
            </a:prstGeom>
            <a:noFill/>
          </p:spPr>
          <p:txBody>
            <a:bodyPr wrap="none" rtlCol="0">
              <a:spAutoFit/>
            </a:bodyPr>
            <a:lstStyle/>
            <a:p>
              <a:r>
                <a:rPr lang="en-US" dirty="0" smtClean="0"/>
                <a:t>measurements</a:t>
              </a:r>
              <a:endParaRPr lang="en-US" dirty="0"/>
            </a:p>
          </p:txBody>
        </p:sp>
        <p:sp>
          <p:nvSpPr>
            <p:cNvPr id="80" name="TextBox 79"/>
            <p:cNvSpPr txBox="1"/>
            <p:nvPr/>
          </p:nvSpPr>
          <p:spPr>
            <a:xfrm>
              <a:off x="2071513" y="2560882"/>
              <a:ext cx="1440074" cy="369332"/>
            </a:xfrm>
            <a:prstGeom prst="rect">
              <a:avLst/>
            </a:prstGeom>
            <a:noFill/>
          </p:spPr>
          <p:txBody>
            <a:bodyPr wrap="none" rtlCol="0">
              <a:spAutoFit/>
            </a:bodyPr>
            <a:lstStyle/>
            <a:p>
              <a:r>
                <a:rPr lang="en-US" dirty="0"/>
                <a:t>c</a:t>
              </a:r>
              <a:r>
                <a:rPr lang="en-US" dirty="0" smtClean="0"/>
                <a:t>ontrol signal</a:t>
              </a:r>
              <a:endParaRPr lang="en-US" dirty="0"/>
            </a:p>
          </p:txBody>
        </p:sp>
        <p:sp>
          <p:nvSpPr>
            <p:cNvPr id="84" name="TextBox 83"/>
            <p:cNvSpPr txBox="1"/>
            <p:nvPr/>
          </p:nvSpPr>
          <p:spPr>
            <a:xfrm>
              <a:off x="151603" y="1920743"/>
              <a:ext cx="1352629" cy="923330"/>
            </a:xfrm>
            <a:prstGeom prst="rect">
              <a:avLst/>
            </a:prstGeom>
            <a:noFill/>
          </p:spPr>
          <p:txBody>
            <a:bodyPr wrap="square" rtlCol="0">
              <a:spAutoFit/>
            </a:bodyPr>
            <a:lstStyle/>
            <a:p>
              <a:r>
                <a:rPr lang="en-US" dirty="0" smtClean="0"/>
                <a:t>Wired</a:t>
              </a:r>
            </a:p>
            <a:p>
              <a:r>
                <a:rPr lang="en-US" dirty="0" smtClean="0"/>
                <a:t>Control System</a:t>
              </a:r>
              <a:endParaRPr lang="en-US" dirty="0"/>
            </a:p>
          </p:txBody>
        </p:sp>
      </p:grpSp>
      <p:sp>
        <p:nvSpPr>
          <p:cNvPr id="89" name="TextBox 88"/>
          <p:cNvSpPr txBox="1"/>
          <p:nvPr/>
        </p:nvSpPr>
        <p:spPr>
          <a:xfrm>
            <a:off x="7249465" y="1842271"/>
            <a:ext cx="1762013" cy="923330"/>
          </a:xfrm>
          <a:prstGeom prst="rect">
            <a:avLst/>
          </a:prstGeom>
          <a:noFill/>
        </p:spPr>
        <p:txBody>
          <a:bodyPr wrap="square" rtlCol="0">
            <a:spAutoFit/>
          </a:bodyPr>
          <a:lstStyle/>
          <a:p>
            <a:r>
              <a:rPr lang="en-US" dirty="0" smtClean="0">
                <a:solidFill>
                  <a:srgbClr val="FF0000"/>
                </a:solidFill>
              </a:rPr>
              <a:t>Not easy to do deployment and maintenance</a:t>
            </a:r>
            <a:endParaRPr lang="en-US" dirty="0">
              <a:solidFill>
                <a:srgbClr val="FF0000"/>
              </a:solidFill>
            </a:endParaRPr>
          </a:p>
        </p:txBody>
      </p:sp>
      <p:grpSp>
        <p:nvGrpSpPr>
          <p:cNvPr id="3" name="Group 2"/>
          <p:cNvGrpSpPr/>
          <p:nvPr/>
        </p:nvGrpSpPr>
        <p:grpSpPr>
          <a:xfrm>
            <a:off x="249189" y="3636682"/>
            <a:ext cx="6628690" cy="2351133"/>
            <a:chOff x="249189" y="3636682"/>
            <a:chExt cx="6628690" cy="2351133"/>
          </a:xfrm>
        </p:grpSpPr>
        <p:grpSp>
          <p:nvGrpSpPr>
            <p:cNvPr id="87" name="Group 86"/>
            <p:cNvGrpSpPr/>
            <p:nvPr/>
          </p:nvGrpSpPr>
          <p:grpSpPr>
            <a:xfrm>
              <a:off x="249189" y="3636682"/>
              <a:ext cx="6628690" cy="2351133"/>
              <a:chOff x="249189" y="3636682"/>
              <a:chExt cx="6628690" cy="2351133"/>
            </a:xfrm>
          </p:grpSpPr>
          <p:grpSp>
            <p:nvGrpSpPr>
              <p:cNvPr id="83" name="Group 82"/>
              <p:cNvGrpSpPr/>
              <p:nvPr/>
            </p:nvGrpSpPr>
            <p:grpSpPr>
              <a:xfrm>
                <a:off x="1703732" y="3636682"/>
                <a:ext cx="5174147" cy="2351133"/>
                <a:chOff x="1703732" y="3636682"/>
                <a:chExt cx="5174147" cy="2351133"/>
              </a:xfrm>
            </p:grpSpPr>
            <p:sp>
              <p:nvSpPr>
                <p:cNvPr id="34" name="Rectangle 33"/>
                <p:cNvSpPr/>
                <p:nvPr/>
              </p:nvSpPr>
              <p:spPr>
                <a:xfrm>
                  <a:off x="5552661" y="363668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a:t>
                  </a:r>
                  <a:endParaRPr lang="en-US" dirty="0"/>
                </a:p>
              </p:txBody>
            </p:sp>
            <p:sp>
              <p:nvSpPr>
                <p:cNvPr id="35" name="Rectangle 34"/>
                <p:cNvSpPr/>
                <p:nvPr/>
              </p:nvSpPr>
              <p:spPr>
                <a:xfrm>
                  <a:off x="3647661" y="5417971"/>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a:t>
                  </a:r>
                </a:p>
                <a:p>
                  <a:pPr algn="ctr"/>
                  <a:r>
                    <a:rPr lang="en-US" dirty="0" smtClean="0"/>
                    <a:t>Controller</a:t>
                  </a:r>
                </a:p>
              </p:txBody>
            </p:sp>
            <p:sp>
              <p:nvSpPr>
                <p:cNvPr id="36" name="Rectangle 35"/>
                <p:cNvSpPr/>
                <p:nvPr/>
              </p:nvSpPr>
              <p:spPr>
                <a:xfrm>
                  <a:off x="1703732" y="363668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a:t>
                  </a:r>
                  <a:endParaRPr lang="en-US" dirty="0"/>
                </a:p>
              </p:txBody>
            </p:sp>
            <p:sp>
              <p:nvSpPr>
                <p:cNvPr id="37" name="Rectangle 36"/>
                <p:cNvSpPr/>
                <p:nvPr/>
              </p:nvSpPr>
              <p:spPr>
                <a:xfrm>
                  <a:off x="3730486" y="363668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a:t>
                  </a:r>
                  <a:endParaRPr lang="en-US" dirty="0"/>
                </a:p>
              </p:txBody>
            </p:sp>
            <p:cxnSp>
              <p:nvCxnSpPr>
                <p:cNvPr id="38" name="Elbow Connector 37"/>
                <p:cNvCxnSpPr>
                  <a:stCxn id="34" idx="3"/>
                </p:cNvCxnSpPr>
                <p:nvPr/>
              </p:nvCxnSpPr>
              <p:spPr>
                <a:xfrm flipH="1">
                  <a:off x="5259529" y="3921604"/>
                  <a:ext cx="1618350" cy="832362"/>
                </a:xfrm>
                <a:prstGeom prst="bentConnector3">
                  <a:avLst>
                    <a:gd name="adj1" fmla="val -141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36" idx="1"/>
                </p:cNvCxnSpPr>
                <p:nvPr/>
              </p:nvCxnSpPr>
              <p:spPr>
                <a:xfrm rot="10800000">
                  <a:off x="1703732" y="3921604"/>
                  <a:ext cx="1661594" cy="832362"/>
                </a:xfrm>
                <a:prstGeom prst="bentConnector3">
                  <a:avLst>
                    <a:gd name="adj1" fmla="val 1137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a:endCxn id="37" idx="1"/>
                </p:cNvCxnSpPr>
                <p:nvPr/>
              </p:nvCxnSpPr>
              <p:spPr>
                <a:xfrm>
                  <a:off x="3028950" y="3921604"/>
                  <a:ext cx="7015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34" idx="1"/>
                </p:cNvCxnSpPr>
                <p:nvPr/>
              </p:nvCxnSpPr>
              <p:spPr>
                <a:xfrm>
                  <a:off x="5055704" y="3921604"/>
                  <a:ext cx="496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31028" y="5115338"/>
                  <a:ext cx="0" cy="30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945008" y="5138088"/>
                  <a:ext cx="0" cy="257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885832" y="5040525"/>
                  <a:ext cx="1585370" cy="369332"/>
                </a:xfrm>
                <a:prstGeom prst="rect">
                  <a:avLst/>
                </a:prstGeom>
                <a:noFill/>
              </p:spPr>
              <p:txBody>
                <a:bodyPr wrap="none" rtlCol="0">
                  <a:spAutoFit/>
                </a:bodyPr>
                <a:lstStyle/>
                <a:p>
                  <a:r>
                    <a:rPr lang="en-US" dirty="0" smtClean="0"/>
                    <a:t>measurements</a:t>
                  </a:r>
                  <a:endParaRPr lang="en-US" dirty="0"/>
                </a:p>
              </p:txBody>
            </p:sp>
            <p:sp>
              <p:nvSpPr>
                <p:cNvPr id="82" name="TextBox 81"/>
                <p:cNvSpPr txBox="1"/>
                <p:nvPr/>
              </p:nvSpPr>
              <p:spPr>
                <a:xfrm>
                  <a:off x="2397122" y="5075143"/>
                  <a:ext cx="1440074" cy="369332"/>
                </a:xfrm>
                <a:prstGeom prst="rect">
                  <a:avLst/>
                </a:prstGeom>
                <a:noFill/>
              </p:spPr>
              <p:txBody>
                <a:bodyPr wrap="none" rtlCol="0">
                  <a:spAutoFit/>
                </a:bodyPr>
                <a:lstStyle/>
                <a:p>
                  <a:r>
                    <a:rPr lang="en-US" dirty="0"/>
                    <a:t>c</a:t>
                  </a:r>
                  <a:r>
                    <a:rPr lang="en-US" dirty="0" smtClean="0"/>
                    <a:t>ontrol signal</a:t>
                  </a:r>
                  <a:endParaRPr lang="en-US" dirty="0"/>
                </a:p>
              </p:txBody>
            </p:sp>
          </p:grpSp>
          <p:sp>
            <p:nvSpPr>
              <p:cNvPr id="85" name="TextBox 84"/>
              <p:cNvSpPr txBox="1"/>
              <p:nvPr/>
            </p:nvSpPr>
            <p:spPr>
              <a:xfrm>
                <a:off x="249189" y="3840514"/>
                <a:ext cx="1352629" cy="1200329"/>
              </a:xfrm>
              <a:prstGeom prst="rect">
                <a:avLst/>
              </a:prstGeom>
              <a:noFill/>
            </p:spPr>
            <p:txBody>
              <a:bodyPr wrap="square" rtlCol="0">
                <a:spAutoFit/>
              </a:bodyPr>
              <a:lstStyle/>
              <a:p>
                <a:r>
                  <a:rPr lang="en-US" dirty="0" smtClean="0"/>
                  <a:t>Wireless</a:t>
                </a:r>
              </a:p>
              <a:p>
                <a:r>
                  <a:rPr lang="en-US" dirty="0" smtClean="0"/>
                  <a:t>Control System</a:t>
                </a:r>
              </a:p>
              <a:p>
                <a:r>
                  <a:rPr lang="en-US" dirty="0" smtClean="0"/>
                  <a:t>(WCS)</a:t>
                </a:r>
                <a:endParaRPr lang="en-US" dirty="0"/>
              </a:p>
            </p:txBody>
          </p:sp>
        </p:grpSp>
        <p:sp>
          <p:nvSpPr>
            <p:cNvPr id="42" name="Cloud 41"/>
            <p:cNvSpPr/>
            <p:nvPr/>
          </p:nvSpPr>
          <p:spPr>
            <a:xfrm>
              <a:off x="3249257" y="4296766"/>
              <a:ext cx="2371972"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Wireless Network</a:t>
              </a:r>
              <a:endParaRPr lang="en-US" dirty="0">
                <a:solidFill>
                  <a:schemeClr val="bg1"/>
                </a:solidFill>
              </a:endParaRPr>
            </a:p>
          </p:txBody>
        </p:sp>
      </p:grpSp>
      <p:pic>
        <p:nvPicPr>
          <p:cNvPr id="4098" name="Picture 2" descr="Image result for wired industrial control system a lot of w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174" y="1382679"/>
            <a:ext cx="3387627" cy="1931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3449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Wired vs. </a:t>
            </a:r>
            <a:r>
              <a:rPr lang="en-US" sz="3600" dirty="0"/>
              <a:t>Wireless Control System (WCS)</a:t>
            </a:r>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grpSp>
        <p:nvGrpSpPr>
          <p:cNvPr id="86" name="Group 85"/>
          <p:cNvGrpSpPr/>
          <p:nvPr/>
        </p:nvGrpSpPr>
        <p:grpSpPr>
          <a:xfrm>
            <a:off x="151603" y="1590259"/>
            <a:ext cx="6726276" cy="1624877"/>
            <a:chOff x="151603" y="1590259"/>
            <a:chExt cx="6726276" cy="1624877"/>
          </a:xfrm>
        </p:grpSpPr>
        <p:grpSp>
          <p:nvGrpSpPr>
            <p:cNvPr id="32" name="Group 31"/>
            <p:cNvGrpSpPr/>
            <p:nvPr/>
          </p:nvGrpSpPr>
          <p:grpSpPr>
            <a:xfrm>
              <a:off x="1703732" y="1590259"/>
              <a:ext cx="5174147" cy="1624877"/>
              <a:chOff x="1703732" y="1590259"/>
              <a:chExt cx="5174147" cy="1624877"/>
            </a:xfrm>
          </p:grpSpPr>
          <p:sp>
            <p:nvSpPr>
              <p:cNvPr id="7" name="Rectangle 6"/>
              <p:cNvSpPr/>
              <p:nvPr/>
            </p:nvSpPr>
            <p:spPr>
              <a:xfrm>
                <a:off x="5552661" y="1590259"/>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Sensors</a:t>
                </a:r>
                <a:endParaRPr lang="en-US"/>
              </a:p>
            </p:txBody>
          </p:sp>
          <p:sp>
            <p:nvSpPr>
              <p:cNvPr id="8" name="Rectangle 7"/>
              <p:cNvSpPr/>
              <p:nvPr/>
            </p:nvSpPr>
            <p:spPr>
              <a:xfrm>
                <a:off x="3650974" y="264529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a:t>
                </a:r>
              </a:p>
              <a:p>
                <a:pPr algn="ctr"/>
                <a:r>
                  <a:rPr lang="en-US" dirty="0" smtClean="0"/>
                  <a:t>Controller</a:t>
                </a:r>
              </a:p>
            </p:txBody>
          </p:sp>
          <p:sp>
            <p:nvSpPr>
              <p:cNvPr id="9" name="Rectangle 8"/>
              <p:cNvSpPr/>
              <p:nvPr/>
            </p:nvSpPr>
            <p:spPr>
              <a:xfrm>
                <a:off x="1703732" y="1590259"/>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a:t>
                </a:r>
                <a:endParaRPr lang="en-US" dirty="0"/>
              </a:p>
            </p:txBody>
          </p:sp>
          <p:sp>
            <p:nvSpPr>
              <p:cNvPr id="10" name="Rectangle 9"/>
              <p:cNvSpPr/>
              <p:nvPr/>
            </p:nvSpPr>
            <p:spPr>
              <a:xfrm>
                <a:off x="3730486" y="1590259"/>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a:t>
                </a:r>
                <a:endParaRPr lang="en-US" dirty="0"/>
              </a:p>
            </p:txBody>
          </p:sp>
          <p:cxnSp>
            <p:nvCxnSpPr>
              <p:cNvPr id="21" name="Elbow Connector 20"/>
              <p:cNvCxnSpPr>
                <a:stCxn id="7" idx="3"/>
                <a:endCxn id="8" idx="3"/>
              </p:cNvCxnSpPr>
              <p:nvPr/>
            </p:nvCxnSpPr>
            <p:spPr>
              <a:xfrm flipH="1">
                <a:off x="4976192" y="1875181"/>
                <a:ext cx="1901687" cy="1055033"/>
              </a:xfrm>
              <a:prstGeom prst="bentConnector3">
                <a:avLst>
                  <a:gd name="adj1" fmla="val -1202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1"/>
                <a:endCxn id="9" idx="1"/>
              </p:cNvCxnSpPr>
              <p:nvPr/>
            </p:nvCxnSpPr>
            <p:spPr>
              <a:xfrm rot="10800000">
                <a:off x="1703732" y="1875182"/>
                <a:ext cx="1947242" cy="1055033"/>
              </a:xfrm>
              <a:prstGeom prst="bentConnector3">
                <a:avLst>
                  <a:gd name="adj1" fmla="val 11174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3028950" y="1875181"/>
                <a:ext cx="7015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a:endCxn id="7" idx="1"/>
              </p:cNvCxnSpPr>
              <p:nvPr/>
            </p:nvCxnSpPr>
            <p:spPr>
              <a:xfrm>
                <a:off x="5055704" y="1875181"/>
                <a:ext cx="496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5134350" y="2546490"/>
              <a:ext cx="1585370" cy="369332"/>
            </a:xfrm>
            <a:prstGeom prst="rect">
              <a:avLst/>
            </a:prstGeom>
            <a:noFill/>
          </p:spPr>
          <p:txBody>
            <a:bodyPr wrap="none" rtlCol="0">
              <a:spAutoFit/>
            </a:bodyPr>
            <a:lstStyle/>
            <a:p>
              <a:r>
                <a:rPr lang="en-US" dirty="0" smtClean="0"/>
                <a:t>measurements</a:t>
              </a:r>
              <a:endParaRPr lang="en-US" dirty="0"/>
            </a:p>
          </p:txBody>
        </p:sp>
        <p:sp>
          <p:nvSpPr>
            <p:cNvPr id="80" name="TextBox 79"/>
            <p:cNvSpPr txBox="1"/>
            <p:nvPr/>
          </p:nvSpPr>
          <p:spPr>
            <a:xfrm>
              <a:off x="2071513" y="2560882"/>
              <a:ext cx="1440074" cy="369332"/>
            </a:xfrm>
            <a:prstGeom prst="rect">
              <a:avLst/>
            </a:prstGeom>
            <a:noFill/>
          </p:spPr>
          <p:txBody>
            <a:bodyPr wrap="none" rtlCol="0">
              <a:spAutoFit/>
            </a:bodyPr>
            <a:lstStyle/>
            <a:p>
              <a:r>
                <a:rPr lang="en-US" dirty="0"/>
                <a:t>c</a:t>
              </a:r>
              <a:r>
                <a:rPr lang="en-US" dirty="0" smtClean="0"/>
                <a:t>ontrol signal</a:t>
              </a:r>
              <a:endParaRPr lang="en-US" dirty="0"/>
            </a:p>
          </p:txBody>
        </p:sp>
        <p:sp>
          <p:nvSpPr>
            <p:cNvPr id="84" name="TextBox 83"/>
            <p:cNvSpPr txBox="1"/>
            <p:nvPr/>
          </p:nvSpPr>
          <p:spPr>
            <a:xfrm>
              <a:off x="151603" y="1920743"/>
              <a:ext cx="1352629" cy="923330"/>
            </a:xfrm>
            <a:prstGeom prst="rect">
              <a:avLst/>
            </a:prstGeom>
            <a:noFill/>
          </p:spPr>
          <p:txBody>
            <a:bodyPr wrap="square" rtlCol="0">
              <a:spAutoFit/>
            </a:bodyPr>
            <a:lstStyle/>
            <a:p>
              <a:r>
                <a:rPr lang="en-US" dirty="0" smtClean="0"/>
                <a:t>Wired</a:t>
              </a:r>
            </a:p>
            <a:p>
              <a:r>
                <a:rPr lang="en-US" dirty="0" smtClean="0"/>
                <a:t>Control System</a:t>
              </a:r>
              <a:endParaRPr lang="en-US" dirty="0"/>
            </a:p>
          </p:txBody>
        </p:sp>
      </p:grpSp>
      <p:grpSp>
        <p:nvGrpSpPr>
          <p:cNvPr id="87" name="Group 86"/>
          <p:cNvGrpSpPr/>
          <p:nvPr/>
        </p:nvGrpSpPr>
        <p:grpSpPr>
          <a:xfrm>
            <a:off x="249189" y="3636682"/>
            <a:ext cx="6628690" cy="2351133"/>
            <a:chOff x="249189" y="3636682"/>
            <a:chExt cx="6628690" cy="2351133"/>
          </a:xfrm>
        </p:grpSpPr>
        <p:grpSp>
          <p:nvGrpSpPr>
            <p:cNvPr id="83" name="Group 82"/>
            <p:cNvGrpSpPr/>
            <p:nvPr/>
          </p:nvGrpSpPr>
          <p:grpSpPr>
            <a:xfrm>
              <a:off x="1703732" y="3636682"/>
              <a:ext cx="5174147" cy="2351133"/>
              <a:chOff x="1703732" y="3636682"/>
              <a:chExt cx="5174147" cy="2351133"/>
            </a:xfrm>
          </p:grpSpPr>
          <p:sp>
            <p:nvSpPr>
              <p:cNvPr id="34" name="Rectangle 33"/>
              <p:cNvSpPr/>
              <p:nvPr/>
            </p:nvSpPr>
            <p:spPr>
              <a:xfrm>
                <a:off x="5552661" y="363668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Sensors</a:t>
                </a:r>
                <a:endParaRPr lang="en-US" dirty="0"/>
              </a:p>
            </p:txBody>
          </p:sp>
          <p:sp>
            <p:nvSpPr>
              <p:cNvPr id="35" name="Rectangle 34"/>
              <p:cNvSpPr/>
              <p:nvPr/>
            </p:nvSpPr>
            <p:spPr>
              <a:xfrm>
                <a:off x="3647661" y="5417971"/>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a:t>
                </a:r>
              </a:p>
              <a:p>
                <a:pPr algn="ctr"/>
                <a:r>
                  <a:rPr lang="en-US" dirty="0" smtClean="0"/>
                  <a:t>Controller</a:t>
                </a:r>
              </a:p>
            </p:txBody>
          </p:sp>
          <p:sp>
            <p:nvSpPr>
              <p:cNvPr id="36" name="Rectangle 35"/>
              <p:cNvSpPr/>
              <p:nvPr/>
            </p:nvSpPr>
            <p:spPr>
              <a:xfrm>
                <a:off x="1703732" y="363668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Actuator</a:t>
                </a:r>
                <a:endParaRPr lang="en-US" dirty="0"/>
              </a:p>
            </p:txBody>
          </p:sp>
          <p:sp>
            <p:nvSpPr>
              <p:cNvPr id="37" name="Rectangle 36"/>
              <p:cNvSpPr/>
              <p:nvPr/>
            </p:nvSpPr>
            <p:spPr>
              <a:xfrm>
                <a:off x="3730486" y="3636682"/>
                <a:ext cx="1325218"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a:t>
                </a:r>
                <a:endParaRPr lang="en-US" dirty="0"/>
              </a:p>
            </p:txBody>
          </p:sp>
          <p:cxnSp>
            <p:nvCxnSpPr>
              <p:cNvPr id="38" name="Elbow Connector 37"/>
              <p:cNvCxnSpPr>
                <a:stCxn id="34" idx="3"/>
                <a:endCxn id="44" idx="0"/>
              </p:cNvCxnSpPr>
              <p:nvPr/>
            </p:nvCxnSpPr>
            <p:spPr>
              <a:xfrm flipH="1">
                <a:off x="5259529" y="3921604"/>
                <a:ext cx="1618350" cy="832362"/>
              </a:xfrm>
              <a:prstGeom prst="bentConnector3">
                <a:avLst>
                  <a:gd name="adj1" fmla="val -141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4" idx="2"/>
                <a:endCxn id="36" idx="1"/>
              </p:cNvCxnSpPr>
              <p:nvPr/>
            </p:nvCxnSpPr>
            <p:spPr>
              <a:xfrm rot="10800000">
                <a:off x="1703732" y="3921604"/>
                <a:ext cx="1661594" cy="832362"/>
              </a:xfrm>
              <a:prstGeom prst="bentConnector3">
                <a:avLst>
                  <a:gd name="adj1" fmla="val 1137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a:endCxn id="37" idx="1"/>
              </p:cNvCxnSpPr>
              <p:nvPr/>
            </p:nvCxnSpPr>
            <p:spPr>
              <a:xfrm>
                <a:off x="3028950" y="3921604"/>
                <a:ext cx="7015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34" idx="1"/>
              </p:cNvCxnSpPr>
              <p:nvPr/>
            </p:nvCxnSpPr>
            <p:spPr>
              <a:xfrm>
                <a:off x="5055704" y="3921604"/>
                <a:ext cx="496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Cloud 43"/>
              <p:cNvSpPr/>
              <p:nvPr/>
            </p:nvSpPr>
            <p:spPr>
              <a:xfrm>
                <a:off x="3249257" y="4296766"/>
                <a:ext cx="2371972"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Delay </a:t>
                </a:r>
                <a:r>
                  <a:rPr lang="en-US" b="1" dirty="0">
                    <a:solidFill>
                      <a:srgbClr val="FF0000"/>
                    </a:solidFill>
                  </a:rPr>
                  <a:t>and M</a:t>
                </a:r>
                <a:r>
                  <a:rPr lang="en-US" b="1" dirty="0" smtClean="0">
                    <a:solidFill>
                      <a:srgbClr val="FF0000"/>
                    </a:solidFill>
                  </a:rPr>
                  <a:t>essage </a:t>
                </a:r>
                <a:r>
                  <a:rPr lang="en-US" b="1" dirty="0">
                    <a:solidFill>
                      <a:srgbClr val="FF0000"/>
                    </a:solidFill>
                  </a:rPr>
                  <a:t>L</a:t>
                </a:r>
                <a:r>
                  <a:rPr lang="en-US" b="1" dirty="0" smtClean="0">
                    <a:solidFill>
                      <a:srgbClr val="FF0000"/>
                    </a:solidFill>
                  </a:rPr>
                  <a:t>oss</a:t>
                </a:r>
                <a:endParaRPr lang="en-US" dirty="0">
                  <a:solidFill>
                    <a:srgbClr val="FF0000"/>
                  </a:solidFill>
                </a:endParaRPr>
              </a:p>
            </p:txBody>
          </p:sp>
          <p:cxnSp>
            <p:nvCxnSpPr>
              <p:cNvPr id="49" name="Straight Arrow Connector 48"/>
              <p:cNvCxnSpPr/>
              <p:nvPr/>
            </p:nvCxnSpPr>
            <p:spPr>
              <a:xfrm>
                <a:off x="4731028" y="5115338"/>
                <a:ext cx="0" cy="30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945008" y="5138088"/>
                <a:ext cx="0" cy="257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885832" y="5040525"/>
                <a:ext cx="1585370" cy="369332"/>
              </a:xfrm>
              <a:prstGeom prst="rect">
                <a:avLst/>
              </a:prstGeom>
              <a:noFill/>
            </p:spPr>
            <p:txBody>
              <a:bodyPr wrap="none" rtlCol="0">
                <a:spAutoFit/>
              </a:bodyPr>
              <a:lstStyle/>
              <a:p>
                <a:r>
                  <a:rPr lang="en-US" dirty="0" smtClean="0"/>
                  <a:t>measurements</a:t>
                </a:r>
                <a:endParaRPr lang="en-US" dirty="0"/>
              </a:p>
            </p:txBody>
          </p:sp>
          <p:sp>
            <p:nvSpPr>
              <p:cNvPr id="82" name="TextBox 81"/>
              <p:cNvSpPr txBox="1"/>
              <p:nvPr/>
            </p:nvSpPr>
            <p:spPr>
              <a:xfrm>
                <a:off x="2397122" y="5075143"/>
                <a:ext cx="1440074" cy="369332"/>
              </a:xfrm>
              <a:prstGeom prst="rect">
                <a:avLst/>
              </a:prstGeom>
              <a:noFill/>
            </p:spPr>
            <p:txBody>
              <a:bodyPr wrap="none" rtlCol="0">
                <a:spAutoFit/>
              </a:bodyPr>
              <a:lstStyle/>
              <a:p>
                <a:r>
                  <a:rPr lang="en-US" dirty="0"/>
                  <a:t>c</a:t>
                </a:r>
                <a:r>
                  <a:rPr lang="en-US" dirty="0" smtClean="0"/>
                  <a:t>ontrol signal</a:t>
                </a:r>
                <a:endParaRPr lang="en-US" dirty="0"/>
              </a:p>
            </p:txBody>
          </p:sp>
        </p:grpSp>
        <p:sp>
          <p:nvSpPr>
            <p:cNvPr id="85" name="TextBox 84"/>
            <p:cNvSpPr txBox="1"/>
            <p:nvPr/>
          </p:nvSpPr>
          <p:spPr>
            <a:xfrm>
              <a:off x="249189" y="3840514"/>
              <a:ext cx="1352629" cy="1200329"/>
            </a:xfrm>
            <a:prstGeom prst="rect">
              <a:avLst/>
            </a:prstGeom>
            <a:noFill/>
          </p:spPr>
          <p:txBody>
            <a:bodyPr wrap="square" rtlCol="0">
              <a:spAutoFit/>
            </a:bodyPr>
            <a:lstStyle/>
            <a:p>
              <a:r>
                <a:rPr lang="en-US" dirty="0" smtClean="0"/>
                <a:t>Wireless</a:t>
              </a:r>
            </a:p>
            <a:p>
              <a:r>
                <a:rPr lang="en-US" dirty="0" smtClean="0"/>
                <a:t>Control System</a:t>
              </a:r>
            </a:p>
            <a:p>
              <a:r>
                <a:rPr lang="en-US" dirty="0" smtClean="0"/>
                <a:t>(WCS)</a:t>
              </a:r>
              <a:endParaRPr lang="en-US" dirty="0"/>
            </a:p>
          </p:txBody>
        </p:sp>
      </p:grpSp>
      <p:sp>
        <p:nvSpPr>
          <p:cNvPr id="89" name="TextBox 88"/>
          <p:cNvSpPr txBox="1"/>
          <p:nvPr/>
        </p:nvSpPr>
        <p:spPr>
          <a:xfrm>
            <a:off x="7249465" y="1842271"/>
            <a:ext cx="1762013" cy="923330"/>
          </a:xfrm>
          <a:prstGeom prst="rect">
            <a:avLst/>
          </a:prstGeom>
          <a:noFill/>
        </p:spPr>
        <p:txBody>
          <a:bodyPr wrap="square" rtlCol="0">
            <a:spAutoFit/>
          </a:bodyPr>
          <a:lstStyle/>
          <a:p>
            <a:r>
              <a:rPr lang="en-US" dirty="0" smtClean="0">
                <a:solidFill>
                  <a:srgbClr val="FF0000"/>
                </a:solidFill>
              </a:rPr>
              <a:t>Not easy to do deployment and maintenance</a:t>
            </a:r>
            <a:endParaRPr lang="en-US" dirty="0">
              <a:solidFill>
                <a:srgbClr val="FF0000"/>
              </a:solidFill>
            </a:endParaRPr>
          </a:p>
        </p:txBody>
      </p:sp>
      <p:sp>
        <p:nvSpPr>
          <p:cNvPr id="43" name="TextBox 42"/>
          <p:cNvSpPr txBox="1"/>
          <p:nvPr/>
        </p:nvSpPr>
        <p:spPr>
          <a:xfrm>
            <a:off x="7249465" y="3979013"/>
            <a:ext cx="1762013" cy="646331"/>
          </a:xfrm>
          <a:prstGeom prst="rect">
            <a:avLst/>
          </a:prstGeom>
          <a:noFill/>
        </p:spPr>
        <p:txBody>
          <a:bodyPr wrap="square" rtlCol="0">
            <a:spAutoFit/>
          </a:bodyPr>
          <a:lstStyle/>
          <a:p>
            <a:r>
              <a:rPr lang="en-US" dirty="0" smtClean="0">
                <a:solidFill>
                  <a:srgbClr val="FF0000"/>
                </a:solidFill>
              </a:rPr>
              <a:t>Network Imperfections</a:t>
            </a:r>
            <a:endParaRPr lang="en-US" dirty="0">
              <a:solidFill>
                <a:srgbClr val="FF0000"/>
              </a:solidFill>
            </a:endParaRPr>
          </a:p>
        </p:txBody>
      </p:sp>
      <p:pic>
        <p:nvPicPr>
          <p:cNvPr id="42" name="Picture 2" descr="Image result for wired industrial control system a lot of w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174" y="1382679"/>
            <a:ext cx="3387627" cy="1931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6414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Major Challenge</a:t>
            </a:r>
            <a:endParaRPr lang="en-US" sz="3600" dirty="0"/>
          </a:p>
        </p:txBody>
      </p:sp>
      <p:sp>
        <p:nvSpPr>
          <p:cNvPr id="3" name="Content Placeholder 2"/>
          <p:cNvSpPr>
            <a:spLocks noGrp="1"/>
          </p:cNvSpPr>
          <p:nvPr>
            <p:ph idx="1"/>
          </p:nvPr>
        </p:nvSpPr>
        <p:spPr/>
        <p:txBody>
          <a:bodyPr/>
          <a:lstStyle/>
          <a:p>
            <a:r>
              <a:rPr lang="en-US" sz="2400" dirty="0" smtClean="0"/>
              <a:t>Performance Degradation [Li ICCPS’16]</a:t>
            </a:r>
          </a:p>
          <a:p>
            <a:pPr lvl="1"/>
            <a:r>
              <a:rPr lang="en-US" sz="2000" dirty="0" smtClean="0"/>
              <a:t>Network imperfections can induce additional error</a:t>
            </a:r>
            <a:r>
              <a:rPr lang="en-US" sz="2000" i="1" dirty="0" smtClean="0"/>
              <a:t>,</a:t>
            </a:r>
            <a:r>
              <a:rPr lang="en-US" sz="2000" i="1" dirty="0" smtClean="0">
                <a:solidFill>
                  <a:schemeClr val="accent1">
                    <a:lumMod val="75000"/>
                  </a:schemeClr>
                </a:solidFill>
              </a:rPr>
              <a:t> network-induced error</a:t>
            </a:r>
          </a:p>
          <a:p>
            <a:pPr lvl="1"/>
            <a:endParaRPr lang="en-US" sz="2000" i="1" dirty="0">
              <a:solidFill>
                <a:schemeClr val="accent1">
                  <a:lumMod val="75000"/>
                </a:schemeClr>
              </a:solidFill>
            </a:endParaRPr>
          </a:p>
          <a:p>
            <a:pPr marL="0" indent="0">
              <a:buNone/>
            </a:pPr>
            <a:endParaRPr lang="en-US" dirty="0" smtClean="0"/>
          </a:p>
          <a:p>
            <a:pPr lvl="1"/>
            <a:endParaRPr lang="en-US" dirty="0"/>
          </a:p>
        </p:txBody>
      </p:sp>
      <p:cxnSp>
        <p:nvCxnSpPr>
          <p:cNvPr id="7" name="Straight Arrow Connector 6"/>
          <p:cNvCxnSpPr/>
          <p:nvPr/>
        </p:nvCxnSpPr>
        <p:spPr>
          <a:xfrm flipH="1" flipV="1">
            <a:off x="2202221" y="3098078"/>
            <a:ext cx="7179" cy="2106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19351007">
            <a:off x="1937766" y="3463735"/>
            <a:ext cx="3284542" cy="2113959"/>
          </a:xfrm>
          <a:prstGeom prst="arc">
            <a:avLst>
              <a:gd name="adj1" fmla="val 12838591"/>
              <a:gd name="adj2" fmla="val 20202606"/>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9969924">
            <a:off x="1941929" y="3770684"/>
            <a:ext cx="3098120" cy="1949940"/>
          </a:xfrm>
          <a:prstGeom prst="arc">
            <a:avLst>
              <a:gd name="adj1" fmla="val 12838591"/>
              <a:gd name="adj2" fmla="val 20038265"/>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4835134" y="3308220"/>
            <a:ext cx="550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46151" y="3520910"/>
            <a:ext cx="550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0388" y="3098078"/>
            <a:ext cx="2871620" cy="369332"/>
          </a:xfrm>
          <a:prstGeom prst="rect">
            <a:avLst/>
          </a:prstGeom>
          <a:noFill/>
        </p:spPr>
        <p:txBody>
          <a:bodyPr wrap="none" rtlCol="0">
            <a:spAutoFit/>
          </a:bodyPr>
          <a:lstStyle/>
          <a:p>
            <a:r>
              <a:rPr lang="en-US" dirty="0" smtClean="0"/>
              <a:t>Wired control system output</a:t>
            </a:r>
            <a:endParaRPr lang="en-US" dirty="0"/>
          </a:p>
        </p:txBody>
      </p:sp>
      <p:sp>
        <p:nvSpPr>
          <p:cNvPr id="17" name="TextBox 16"/>
          <p:cNvSpPr txBox="1"/>
          <p:nvPr/>
        </p:nvSpPr>
        <p:spPr>
          <a:xfrm>
            <a:off x="5327183" y="3339182"/>
            <a:ext cx="3097643" cy="369332"/>
          </a:xfrm>
          <a:prstGeom prst="rect">
            <a:avLst/>
          </a:prstGeom>
          <a:noFill/>
        </p:spPr>
        <p:txBody>
          <a:bodyPr wrap="none" rtlCol="0">
            <a:spAutoFit/>
          </a:bodyPr>
          <a:lstStyle/>
          <a:p>
            <a:r>
              <a:rPr lang="en-US" dirty="0" smtClean="0">
                <a:solidFill>
                  <a:srgbClr val="FF0000"/>
                </a:solidFill>
              </a:rPr>
              <a:t>Wireless control system output</a:t>
            </a:r>
            <a:endParaRPr lang="en-US" dirty="0">
              <a:solidFill>
                <a:srgbClr val="FF0000"/>
              </a:solidFill>
            </a:endParaRPr>
          </a:p>
        </p:txBody>
      </p:sp>
      <p:cxnSp>
        <p:nvCxnSpPr>
          <p:cNvPr id="11" name="Straight Arrow Connector 10"/>
          <p:cNvCxnSpPr/>
          <p:nvPr/>
        </p:nvCxnSpPr>
        <p:spPr>
          <a:xfrm>
            <a:off x="1952546" y="4823437"/>
            <a:ext cx="3061699" cy="41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8" idx="1"/>
          </p:cNvCxnSpPr>
          <p:nvPr/>
        </p:nvCxnSpPr>
        <p:spPr>
          <a:xfrm>
            <a:off x="4178706" y="3520910"/>
            <a:ext cx="1053061" cy="582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31767" y="3918999"/>
            <a:ext cx="2307555" cy="369332"/>
          </a:xfrm>
          <a:prstGeom prst="rect">
            <a:avLst/>
          </a:prstGeom>
          <a:noFill/>
        </p:spPr>
        <p:txBody>
          <a:bodyPr wrap="none" rtlCol="0">
            <a:spAutoFit/>
          </a:bodyPr>
          <a:lstStyle/>
          <a:p>
            <a:r>
              <a:rPr lang="en-US" i="1" dirty="0"/>
              <a:t>Network-induced </a:t>
            </a:r>
            <a:r>
              <a:rPr lang="en-US" i="1" dirty="0" smtClean="0"/>
              <a:t>error</a:t>
            </a:r>
            <a:endParaRPr lang="en-US" i="1" dirty="0"/>
          </a:p>
        </p:txBody>
      </p:sp>
      <p:sp>
        <p:nvSpPr>
          <p:cNvPr id="4" name="TextBox 3"/>
          <p:cNvSpPr txBox="1"/>
          <p:nvPr/>
        </p:nvSpPr>
        <p:spPr>
          <a:xfrm>
            <a:off x="5022759" y="4872444"/>
            <a:ext cx="614271" cy="369332"/>
          </a:xfrm>
          <a:prstGeom prst="rect">
            <a:avLst/>
          </a:prstGeom>
          <a:noFill/>
        </p:spPr>
        <p:txBody>
          <a:bodyPr wrap="none" rtlCol="0">
            <a:spAutoFit/>
          </a:bodyPr>
          <a:lstStyle/>
          <a:p>
            <a:r>
              <a:rPr lang="en-US" dirty="0" smtClean="0"/>
              <a:t>time</a:t>
            </a:r>
            <a:endParaRPr lang="en-US" dirty="0"/>
          </a:p>
        </p:txBody>
      </p:sp>
      <p:sp>
        <p:nvSpPr>
          <p:cNvPr id="19" name="TextBox 18"/>
          <p:cNvSpPr txBox="1"/>
          <p:nvPr/>
        </p:nvSpPr>
        <p:spPr>
          <a:xfrm rot="16200000">
            <a:off x="1598189" y="3776468"/>
            <a:ext cx="825867" cy="369332"/>
          </a:xfrm>
          <a:prstGeom prst="rect">
            <a:avLst/>
          </a:prstGeom>
          <a:noFill/>
        </p:spPr>
        <p:txBody>
          <a:bodyPr wrap="none" rtlCol="0">
            <a:spAutoFit/>
          </a:bodyPr>
          <a:lstStyle/>
          <a:p>
            <a:r>
              <a:rPr lang="en-US" dirty="0" smtClean="0"/>
              <a:t>output</a:t>
            </a:r>
            <a:endParaRPr lang="en-US" dirty="0"/>
          </a:p>
        </p:txBody>
      </p:sp>
      <p:sp>
        <p:nvSpPr>
          <p:cNvPr id="5" name="Footer Placeholder 4"/>
          <p:cNvSpPr>
            <a:spLocks noGrp="1"/>
          </p:cNvSpPr>
          <p:nvPr>
            <p:ph type="ftr" sz="quarter" idx="11"/>
          </p:nvPr>
        </p:nvSpPr>
        <p:spPr/>
        <p:txBody>
          <a:bodyPr/>
          <a:lstStyle/>
          <a:p>
            <a:r>
              <a:rPr lang="en-US" smtClean="0"/>
              <a:t>Wenchen Wang          wew50@pitt.edu</a:t>
            </a:r>
            <a:endParaRPr lang="en-US" dirty="0"/>
          </a:p>
        </p:txBody>
      </p:sp>
    </p:spTree>
    <p:extLst>
      <p:ext uri="{BB962C8B-B14F-4D97-AF65-F5344CB8AC3E}">
        <p14:creationId xmlns:p14="http://schemas.microsoft.com/office/powerpoint/2010/main" val="12324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Conduct a case study to wirelessly control a non-linear primary heat exchanger system in a small nuclear reactor in nuclear power plant system</a:t>
            </a:r>
            <a:endParaRPr lang="en-US" dirty="0"/>
          </a:p>
        </p:txBody>
      </p:sp>
      <p:sp>
        <p:nvSpPr>
          <p:cNvPr id="4" name="Footer Placeholder 3"/>
          <p:cNvSpPr>
            <a:spLocks noGrp="1"/>
          </p:cNvSpPr>
          <p:nvPr>
            <p:ph type="ftr" sz="quarter" idx="11"/>
          </p:nvPr>
        </p:nvSpPr>
        <p:spPr/>
        <p:txBody>
          <a:bodyPr/>
          <a:lstStyle/>
          <a:p>
            <a:r>
              <a:rPr lang="en-US" smtClean="0"/>
              <a:t>Wenchen Wang          wew50@pitt.edu</a:t>
            </a:r>
            <a:endParaRPr lang="en-US" dirty="0"/>
          </a:p>
        </p:txBody>
      </p:sp>
    </p:spTree>
    <p:extLst>
      <p:ext uri="{BB962C8B-B14F-4D97-AF65-F5344CB8AC3E}">
        <p14:creationId xmlns:p14="http://schemas.microsoft.com/office/powerpoint/2010/main" val="103243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3829</TotalTime>
  <Words>2295</Words>
  <Application>Microsoft Office PowerPoint</Application>
  <PresentationFormat>On-screen Show (4:3)</PresentationFormat>
  <Paragraphs>303</Paragraphs>
  <Slides>20</Slides>
  <Notes>16</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宋体</vt:lpstr>
      <vt:lpstr>Arial</vt:lpstr>
      <vt:lpstr>Calibri</vt:lpstr>
      <vt:lpstr>Cambria Math</vt:lpstr>
      <vt:lpstr>Wingdings</vt:lpstr>
      <vt:lpstr>Office Theme</vt:lpstr>
      <vt:lpstr>Work-in-Progress: Wireless Network Reconfiguration for Control Systems</vt:lpstr>
      <vt:lpstr>Wireless Control System (WCS)</vt:lpstr>
      <vt:lpstr>Problem Statement</vt:lpstr>
      <vt:lpstr>Network Reconfiguration Framework</vt:lpstr>
      <vt:lpstr>Thanks!</vt:lpstr>
      <vt:lpstr>Wired vs. Wireless Control System (WCS)</vt:lpstr>
      <vt:lpstr>Wired vs. Wireless Control System (WCS)</vt:lpstr>
      <vt:lpstr>Major Challenge</vt:lpstr>
      <vt:lpstr>Future Work</vt:lpstr>
      <vt:lpstr>Work-in-Progress: Cross-layer Real-Time Scheduling for Wireless Control System</vt:lpstr>
      <vt:lpstr>Motivation: NPP demands</vt:lpstr>
      <vt:lpstr>Motivation: observations</vt:lpstr>
      <vt:lpstr>Motivation: observations</vt:lpstr>
      <vt:lpstr>Our Solution</vt:lpstr>
      <vt:lpstr>Thanks!</vt:lpstr>
      <vt:lpstr>Backup slides</vt:lpstr>
      <vt:lpstr>Motivation: NPP demands</vt:lpstr>
      <vt:lpstr>Motivation: Observations</vt:lpstr>
      <vt:lpstr>Motivation: observations</vt:lpstr>
      <vt:lpstr>Problem Statement</vt:lpstr>
    </vt:vector>
  </TitlesOfParts>
  <Company>UPitt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Work-in-Progress: Wireless Network Reconfiguration for Control Systems</dc:title>
  <dc:creator>Wenchen Wang</dc:creator>
  <cp:lastModifiedBy>Wenchen Wang</cp:lastModifiedBy>
  <cp:revision>142</cp:revision>
  <dcterms:created xsi:type="dcterms:W3CDTF">2017-04-12T19:08:23Z</dcterms:created>
  <dcterms:modified xsi:type="dcterms:W3CDTF">2017-04-18T15:26:01Z</dcterms:modified>
</cp:coreProperties>
</file>